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2"/>
  </p:notes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71" r:id="rId11"/>
    <p:sldId id="272" r:id="rId12"/>
    <p:sldId id="273" r:id="rId13"/>
    <p:sldId id="274" r:id="rId14"/>
    <p:sldId id="275" r:id="rId15"/>
    <p:sldId id="281" r:id="rId16"/>
    <p:sldId id="277" r:id="rId17"/>
    <p:sldId id="323" r:id="rId18"/>
    <p:sldId id="278" r:id="rId19"/>
    <p:sldId id="319" r:id="rId20"/>
    <p:sldId id="280" r:id="rId21"/>
    <p:sldId id="282" r:id="rId22"/>
    <p:sldId id="283" r:id="rId23"/>
    <p:sldId id="284" r:id="rId24"/>
    <p:sldId id="316" r:id="rId25"/>
    <p:sldId id="338" r:id="rId26"/>
    <p:sldId id="329" r:id="rId27"/>
    <p:sldId id="336" r:id="rId28"/>
    <p:sldId id="325" r:id="rId29"/>
    <p:sldId id="322" r:id="rId30"/>
    <p:sldId id="320" r:id="rId31"/>
    <p:sldId id="287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39" r:id="rId57"/>
    <p:sldId id="313" r:id="rId58"/>
    <p:sldId id="314" r:id="rId59"/>
    <p:sldId id="315" r:id="rId60"/>
    <p:sldId id="288" r:id="rId61"/>
  </p:sldIdLst>
  <p:sldSz cx="6858000" cy="9144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24727" autoAdjust="0"/>
  </p:normalViewPr>
  <p:slideViewPr>
    <p:cSldViewPr snapToGrid="0">
      <p:cViewPr varScale="1">
        <p:scale>
          <a:sx n="81" d="100"/>
          <a:sy n="81" d="100"/>
        </p:scale>
        <p:origin x="3018" y="10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685CA-098E-4ECA-A9CE-86C8BC1B5E28}" type="datetimeFigureOut">
              <a:rPr lang="ko-KR" altLang="en-US" smtClean="0"/>
              <a:t>2026-08-18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9E744-05A8-4346-A624-C45F4AA5BC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5228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9E744-05A8-4346-A624-C45F4AA5BC9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292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9E744-05A8-4346-A624-C45F4AA5BC99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3379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9E744-05A8-4346-A624-C45F4AA5BC99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3095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AB3B-1FAA-4A43-B311-B57B8434067E}" type="datetimeFigureOut">
              <a:rPr lang="ko-KR" altLang="en-US" smtClean="0"/>
              <a:t>2026-08-18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5524-E03C-41A9-989E-93B2DA6FBB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7712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AB3B-1FAA-4A43-B311-B57B8434067E}" type="datetimeFigureOut">
              <a:rPr lang="ko-KR" altLang="en-US" smtClean="0"/>
              <a:t>2026-08-18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5524-E03C-41A9-989E-93B2DA6FBB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2341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AB3B-1FAA-4A43-B311-B57B8434067E}" type="datetimeFigureOut">
              <a:rPr lang="ko-KR" altLang="en-US" smtClean="0"/>
              <a:t>2026-08-18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5524-E03C-41A9-989E-93B2DA6FBB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4528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AB3B-1FAA-4A43-B311-B57B8434067E}" type="datetimeFigureOut">
              <a:rPr lang="ko-KR" altLang="en-US" smtClean="0"/>
              <a:t>2026-08-18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5524-E03C-41A9-989E-93B2DA6FBB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7716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AB3B-1FAA-4A43-B311-B57B8434067E}" type="datetimeFigureOut">
              <a:rPr lang="ko-KR" altLang="en-US" smtClean="0"/>
              <a:t>2026-08-18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5524-E03C-41A9-989E-93B2DA6FBB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7453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AB3B-1FAA-4A43-B311-B57B8434067E}" type="datetimeFigureOut">
              <a:rPr lang="ko-KR" altLang="en-US" smtClean="0"/>
              <a:t>2026-08-18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5524-E03C-41A9-989E-93B2DA6FBB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5992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AB3B-1FAA-4A43-B311-B57B8434067E}" type="datetimeFigureOut">
              <a:rPr lang="ko-KR" altLang="en-US" smtClean="0"/>
              <a:t>2026-08-18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5524-E03C-41A9-989E-93B2DA6FBB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8344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AB3B-1FAA-4A43-B311-B57B8434067E}" type="datetimeFigureOut">
              <a:rPr lang="ko-KR" altLang="en-US" smtClean="0"/>
              <a:t>2026-08-18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5524-E03C-41A9-989E-93B2DA6FBB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477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AB3B-1FAA-4A43-B311-B57B8434067E}" type="datetimeFigureOut">
              <a:rPr lang="ko-KR" altLang="en-US" smtClean="0"/>
              <a:t>2026-08-18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5524-E03C-41A9-989E-93B2DA6FBB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468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AB3B-1FAA-4A43-B311-B57B8434067E}" type="datetimeFigureOut">
              <a:rPr lang="ko-KR" altLang="en-US" smtClean="0"/>
              <a:t>2026-08-18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5524-E03C-41A9-989E-93B2DA6FBB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629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AB3B-1FAA-4A43-B311-B57B8434067E}" type="datetimeFigureOut">
              <a:rPr lang="ko-KR" altLang="en-US" smtClean="0"/>
              <a:t>2026-08-18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B5524-E03C-41A9-989E-93B2DA6FBB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8752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4AB3B-1FAA-4A43-B311-B57B8434067E}" type="datetimeFigureOut">
              <a:rPr lang="ko-KR" altLang="en-US" smtClean="0"/>
              <a:t>2026-08-18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B5524-E03C-41A9-989E-93B2DA6FBB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99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g"/><Relationship Id="rId4" Type="http://schemas.microsoft.com/office/2007/relationships/hdphoto" Target="../media/hdphoto3.wdp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tif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8.wdp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8EB42367-3834-DE2C-D54B-EAC02335EAD3}"/>
              </a:ext>
            </a:extLst>
          </p:cNvPr>
          <p:cNvGrpSpPr/>
          <p:nvPr/>
        </p:nvGrpSpPr>
        <p:grpSpPr>
          <a:xfrm>
            <a:off x="1250505" y="2861772"/>
            <a:ext cx="5582096" cy="5022072"/>
            <a:chOff x="590104" y="3448828"/>
            <a:chExt cx="6271743" cy="5426403"/>
          </a:xfrm>
        </p:grpSpPr>
        <p:pic>
          <p:nvPicPr>
            <p:cNvPr id="5" name="Picture 3">
              <a:extLst>
                <a:ext uri="{FF2B5EF4-FFF2-40B4-BE49-F238E27FC236}">
                  <a16:creationId xmlns:a16="http://schemas.microsoft.com/office/drawing/2014/main" id="{600BC9D0-F424-9D3A-3325-34B20C07AB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74A9DB"/>
                </a:clrFrom>
                <a:clrTo>
                  <a:srgbClr val="74A9DB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Texturiz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63" t="38191" r="49100" b="29505"/>
            <a:stretch/>
          </p:blipFill>
          <p:spPr bwMode="auto">
            <a:xfrm>
              <a:off x="929820" y="5778386"/>
              <a:ext cx="2890392" cy="290100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그림 5" descr="\\192.168.0.120\공무팀\계약현장\현장별 조감도\마곡R&amp;D센터 조감도.jpg">
              <a:extLst>
                <a:ext uri="{FF2B5EF4-FFF2-40B4-BE49-F238E27FC236}">
                  <a16:creationId xmlns:a16="http://schemas.microsoft.com/office/drawing/2014/main" id="{09BCC5CD-4CE2-7EF0-DD27-1A930FA9E5F4}"/>
                </a:ext>
              </a:extLst>
            </p:cNvPr>
            <p:cNvPicPr/>
            <p:nvPr/>
          </p:nvPicPr>
          <p:blipFill>
            <a:blip r:embed="rId5" cstate="print">
              <a:clrChange>
                <a:clrFrom>
                  <a:srgbClr val="74A9DB"/>
                </a:clrFrom>
                <a:clrTo>
                  <a:srgbClr val="74A9D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1006" y="6159985"/>
              <a:ext cx="3310841" cy="271524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758024AA-6037-630A-94D0-61548B8E98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74A9DB"/>
                </a:clrFrom>
                <a:clrTo>
                  <a:srgbClr val="74A9DB">
                    <a:alpha val="0"/>
                  </a:srgbClr>
                </a:clrTo>
              </a:clrChange>
            </a:blip>
            <a:srcRect b="4476"/>
            <a:stretch/>
          </p:blipFill>
          <p:spPr>
            <a:xfrm>
              <a:off x="590104" y="3448828"/>
              <a:ext cx="3320605" cy="25712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053034EE-0794-5636-2D24-257741D66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74A9DB"/>
                </a:clrFrom>
                <a:clrTo>
                  <a:srgbClr val="74A9D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5" t="30514" r="10093" b="10486"/>
            <a:stretch/>
          </p:blipFill>
          <p:spPr>
            <a:xfrm>
              <a:off x="3551006" y="3788544"/>
              <a:ext cx="3157550" cy="26361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4" name="Object 5">
            <a:extLst>
              <a:ext uri="{FF2B5EF4-FFF2-40B4-BE49-F238E27FC236}">
                <a16:creationId xmlns:a16="http://schemas.microsoft.com/office/drawing/2014/main" id="{C08D40D6-38D1-EEF1-BD59-297366EA4D9B}"/>
              </a:ext>
            </a:extLst>
          </p:cNvPr>
          <p:cNvSpPr txBox="1"/>
          <p:nvPr/>
        </p:nvSpPr>
        <p:spPr>
          <a:xfrm rot="5400000">
            <a:off x="-3625851" y="4019549"/>
            <a:ext cx="9144000" cy="1104902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7200" kern="0" spc="-200" dirty="0">
                <a:solidFill>
                  <a:srgbClr val="281153">
                    <a:alpha val="30000"/>
                  </a:srgbClr>
                </a:solidFill>
                <a:latin typeface="Open Sans ExtraBold" pitchFamily="34" charset="0"/>
                <a:cs typeface="Open Sans ExtraBold" pitchFamily="34" charset="0"/>
              </a:rPr>
              <a:t>COMPANY PROFILE</a:t>
            </a:r>
            <a:endParaRPr lang="en-US" sz="7200" dirty="0">
              <a:solidFill>
                <a:schemeClr val="tx1">
                  <a:alpha val="30000"/>
                </a:schemeClr>
              </a:solidFill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0AD8403D-A3B5-0D52-4A21-A13B7C30299F}"/>
              </a:ext>
            </a:extLst>
          </p:cNvPr>
          <p:cNvSpPr txBox="1"/>
          <p:nvPr/>
        </p:nvSpPr>
        <p:spPr>
          <a:xfrm>
            <a:off x="2047876" y="856990"/>
            <a:ext cx="4810126" cy="1262481"/>
          </a:xfrm>
          <a:prstGeom prst="rect">
            <a:avLst/>
          </a:prstGeom>
          <a:noFill/>
        </p:spPr>
        <p:txBody>
          <a:bodyPr wrap="square" rtlCol="0"/>
          <a:lstStyle/>
          <a:p>
            <a:pPr algn="r"/>
            <a:r>
              <a:rPr lang="en-US" altLang="ko-KR" sz="36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00">
                    <a:alpha val="70000"/>
                  </a:srgbClr>
                </a:solidFill>
                <a:latin typeface="+mn-ea"/>
                <a:cs typeface="Noto Sans CJK KR DemiLight" pitchFamily="34" charset="0"/>
              </a:rPr>
              <a:t>BUYOUNG INDUSTRY</a:t>
            </a:r>
            <a:endParaRPr lang="en-US" altLang="ko-KR" sz="36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  <a:p>
            <a:pPr algn="r"/>
            <a:endParaRPr lang="en-US" altLang="ko-KR" sz="24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  <a:p>
            <a:pPr algn="r"/>
            <a:r>
              <a:rPr lang="en-US" altLang="ko-KR" kern="0" spc="-100" dirty="0" err="1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Aluminium</a:t>
            </a:r>
            <a:r>
              <a:rPr lang="en-US" altLang="ko-KR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windows</a:t>
            </a:r>
          </a:p>
          <a:p>
            <a:pPr algn="r"/>
            <a:r>
              <a:rPr lang="en-US" altLang="ko-KR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Curtain walls</a:t>
            </a:r>
          </a:p>
          <a:p>
            <a:pPr algn="r"/>
            <a:r>
              <a:rPr lang="en-US" altLang="ko-KR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Metal structures </a:t>
            </a:r>
            <a:endParaRPr lang="en-US" altLang="ko-KR" dirty="0">
              <a:solidFill>
                <a:schemeClr val="tx1">
                  <a:alpha val="60000"/>
                </a:schemeClr>
              </a:solidFill>
              <a:latin typeface="+mn-ea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92A60D63-64F3-B0DF-813C-FE7DA1DE7C7B}"/>
              </a:ext>
            </a:extLst>
          </p:cNvPr>
          <p:cNvGrpSpPr/>
          <p:nvPr/>
        </p:nvGrpSpPr>
        <p:grpSpPr>
          <a:xfrm>
            <a:off x="5048249" y="8103243"/>
            <a:ext cx="1697716" cy="830308"/>
            <a:chOff x="4352164" y="8175706"/>
            <a:chExt cx="1697716" cy="830308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8ECDCC10-C982-CB61-5095-6D1996AD1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433"/>
            <a:stretch/>
          </p:blipFill>
          <p:spPr>
            <a:xfrm>
              <a:off x="4352164" y="8175706"/>
              <a:ext cx="1697716" cy="543082"/>
            </a:xfrm>
            <a:prstGeom prst="rect">
              <a:avLst/>
            </a:prstGeom>
          </p:spPr>
        </p:pic>
        <p:sp>
          <p:nvSpPr>
            <p:cNvPr id="18" name="Object 11">
              <a:extLst>
                <a:ext uri="{FF2B5EF4-FFF2-40B4-BE49-F238E27FC236}">
                  <a16:creationId xmlns:a16="http://schemas.microsoft.com/office/drawing/2014/main" id="{B731CDE9-66C4-F5D0-BE04-AB7BD409D0CE}"/>
                </a:ext>
              </a:extLst>
            </p:cNvPr>
            <p:cNvSpPr txBox="1"/>
            <p:nvPr/>
          </p:nvSpPr>
          <p:spPr>
            <a:xfrm>
              <a:off x="4352164" y="8571339"/>
              <a:ext cx="1697716" cy="434675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ctr">
                <a:lnSpc>
                  <a:spcPct val="150000"/>
                </a:lnSpc>
              </a:pPr>
              <a:r>
                <a:rPr lang="en-US" altLang="ko-KR" sz="1200" kern="0" spc="-100" dirty="0" err="1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Buyoung</a:t>
              </a:r>
              <a:r>
                <a:rPr lang="en-US" altLang="ko-KR" sz="1200" kern="0" spc="-100" dirty="0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 Industry Co., Ltd.</a:t>
              </a:r>
              <a:endParaRPr lang="en-US" sz="1200" kern="0" spc="-100" dirty="0">
                <a:solidFill>
                  <a:srgbClr val="000000">
                    <a:alpha val="50000"/>
                  </a:srgb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1786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DA7E4-BF09-DDA0-B16D-60B4AC568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6C3D1C70-D605-327A-5644-B2587ECBF07B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Object 102">
            <a:extLst>
              <a:ext uri="{FF2B5EF4-FFF2-40B4-BE49-F238E27FC236}">
                <a16:creationId xmlns:a16="http://schemas.microsoft.com/office/drawing/2014/main" id="{233B9730-C39F-98FB-97E7-5F2F96967C23}"/>
              </a:ext>
            </a:extLst>
          </p:cNvPr>
          <p:cNvSpPr txBox="1"/>
          <p:nvPr/>
        </p:nvSpPr>
        <p:spPr>
          <a:xfrm>
            <a:off x="1066800" y="1017752"/>
            <a:ext cx="5600700" cy="7719848"/>
          </a:xfrm>
          <a:prstGeom prst="rect">
            <a:avLst/>
          </a:prstGeom>
          <a:noFill/>
        </p:spPr>
        <p:txBody>
          <a:bodyPr wrap="square" rtlCol="0"/>
          <a:lstStyle/>
          <a:p>
            <a:pPr algn="r">
              <a:lnSpc>
                <a:spcPct val="120000"/>
              </a:lnSpc>
            </a:pPr>
            <a:endParaRPr lang="en-US" altLang="ko-KR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  <a:p>
            <a:pPr algn="r">
              <a:lnSpc>
                <a:spcPct val="120000"/>
              </a:lnSpc>
            </a:pPr>
            <a:endParaRPr lang="en-US" altLang="ko-KR" sz="2400" b="1" kern="0" spc="-100" dirty="0">
              <a:solidFill>
                <a:schemeClr val="tx1">
                  <a:alpha val="60000"/>
                </a:schemeClr>
              </a:solidFill>
              <a:latin typeface="+mn-ea"/>
              <a:cs typeface="Noto Sans CJK KR Medium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ko-KR" b="1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Dear Valued Customers,</a:t>
            </a:r>
          </a:p>
          <a:p>
            <a:pPr algn="r">
              <a:lnSpc>
                <a:spcPct val="120000"/>
              </a:lnSpc>
            </a:pPr>
            <a:endParaRPr lang="en-US" altLang="ko-KR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  <a:p>
            <a:pPr>
              <a:lnSpc>
                <a:spcPct val="200000"/>
              </a:lnSpc>
            </a:pPr>
            <a:endParaRPr lang="en-US" altLang="ko-KR" sz="1400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  <a:p>
            <a:pPr>
              <a:lnSpc>
                <a:spcPct val="200000"/>
              </a:lnSpc>
            </a:pPr>
            <a:endParaRPr lang="en-US" altLang="ko-KR" sz="1400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  <a:p>
            <a:pPr>
              <a:lnSpc>
                <a:spcPct val="200000"/>
              </a:lnSpc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We wish your company continued success.</a:t>
            </a:r>
          </a:p>
          <a:p>
            <a:pPr>
              <a:lnSpc>
                <a:spcPct val="200000"/>
              </a:lnSpc>
            </a:pPr>
            <a:endParaRPr lang="en-US" altLang="ko-KR" sz="1400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  <a:p>
            <a:pPr>
              <a:lnSpc>
                <a:spcPct val="200000"/>
              </a:lnSpc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We wish to participate in the project commissioned by your company and</a:t>
            </a:r>
          </a:p>
          <a:p>
            <a:pPr>
              <a:lnSpc>
                <a:spcPct val="200000"/>
              </a:lnSpc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submit our company profile along with the relevant documents.</a:t>
            </a:r>
          </a:p>
          <a:p>
            <a:pPr>
              <a:lnSpc>
                <a:spcPct val="200000"/>
              </a:lnSpc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We kindly request that you consider our application and nominate us for </a:t>
            </a:r>
          </a:p>
          <a:p>
            <a:pPr>
              <a:lnSpc>
                <a:spcPct val="200000"/>
              </a:lnSpc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this project after your review.</a:t>
            </a:r>
          </a:p>
          <a:p>
            <a:pPr>
              <a:lnSpc>
                <a:spcPct val="200000"/>
              </a:lnSpc>
            </a:pPr>
            <a:endParaRPr lang="en-US" sz="1400" dirty="0">
              <a:solidFill>
                <a:schemeClr val="tx1">
                  <a:alpha val="6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endParaRPr lang="en-US" sz="1400" dirty="0">
              <a:solidFill>
                <a:schemeClr val="tx1">
                  <a:alpha val="6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endParaRPr lang="en-US" sz="1400" dirty="0">
              <a:solidFill>
                <a:schemeClr val="tx1">
                  <a:alpha val="6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endParaRPr lang="en-US" sz="1400" dirty="0">
              <a:solidFill>
                <a:schemeClr val="tx1">
                  <a:alpha val="6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endParaRPr lang="en-US" sz="1400" dirty="0">
              <a:solidFill>
                <a:schemeClr val="tx1">
                  <a:alpha val="6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endParaRPr lang="en-US" sz="1600" dirty="0">
              <a:solidFill>
                <a:schemeClr val="tx1">
                  <a:alpha val="60000"/>
                </a:schemeClr>
              </a:solidFill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en-US" altLang="ko-KR" b="1" dirty="0" err="1">
                <a:solidFill>
                  <a:schemeClr val="tx1">
                    <a:alpha val="60000"/>
                  </a:schemeClr>
                </a:solidFill>
                <a:latin typeface="+mn-ea"/>
              </a:rPr>
              <a:t>Buyoung</a:t>
            </a:r>
            <a:r>
              <a:rPr lang="en-US" altLang="ko-KR" b="1" dirty="0">
                <a:solidFill>
                  <a:schemeClr val="tx1">
                    <a:alpha val="60000"/>
                  </a:schemeClr>
                </a:solidFill>
                <a:latin typeface="+mn-ea"/>
              </a:rPr>
              <a:t> Industry </a:t>
            </a:r>
            <a:r>
              <a:rPr lang="en-US" altLang="ko-KR" b="1" dirty="0" err="1">
                <a:solidFill>
                  <a:schemeClr val="tx1">
                    <a:alpha val="60000"/>
                  </a:schemeClr>
                </a:solidFill>
                <a:latin typeface="+mn-ea"/>
              </a:rPr>
              <a:t>Co.,Ltd</a:t>
            </a:r>
            <a:r>
              <a:rPr lang="en-US" altLang="ko-KR" b="1" dirty="0">
                <a:solidFill>
                  <a:schemeClr val="tx1">
                    <a:alpha val="60000"/>
                  </a:schemeClr>
                </a:solidFill>
                <a:latin typeface="+mn-ea"/>
              </a:rPr>
              <a:t>.</a:t>
            </a:r>
          </a:p>
          <a:p>
            <a:pPr algn="r">
              <a:lnSpc>
                <a:spcPct val="120000"/>
              </a:lnSpc>
            </a:pPr>
            <a:r>
              <a:rPr lang="en-US" altLang="ko-KR" dirty="0">
                <a:solidFill>
                  <a:schemeClr val="tx1">
                    <a:alpha val="60000"/>
                  </a:schemeClr>
                </a:solidFill>
                <a:latin typeface="+mn-ea"/>
              </a:rPr>
              <a:t>KIM TAE HEE</a:t>
            </a:r>
            <a:endParaRPr lang="en-US" dirty="0">
              <a:solidFill>
                <a:schemeClr val="tx1">
                  <a:alpha val="6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32311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21ED7-6C4B-46E9-C711-5E99273B0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AF30D085-BFB3-B72F-684A-21C256F0C17B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Object 102">
            <a:extLst>
              <a:ext uri="{FF2B5EF4-FFF2-40B4-BE49-F238E27FC236}">
                <a16:creationId xmlns:a16="http://schemas.microsoft.com/office/drawing/2014/main" id="{4A220FD4-DBBD-5625-3624-F41D16DDE652}"/>
              </a:ext>
            </a:extLst>
          </p:cNvPr>
          <p:cNvSpPr txBox="1"/>
          <p:nvPr/>
        </p:nvSpPr>
        <p:spPr>
          <a:xfrm>
            <a:off x="660400" y="1663700"/>
            <a:ext cx="3543300" cy="74803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lnSpc>
                <a:spcPct val="150000"/>
              </a:lnSpc>
            </a:pPr>
            <a:r>
              <a:rPr lang="en-US" altLang="ko-KR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</a:rPr>
              <a:t>1. CEO Greetings</a:t>
            </a:r>
            <a:r>
              <a:rPr lang="ko-KR" altLang="en-US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</a:rPr>
              <a:t>                           </a:t>
            </a:r>
            <a:endParaRPr lang="en-US" altLang="ko-KR" b="1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accent6">
                  <a:lumMod val="50000"/>
                  <a:alpha val="70000"/>
                </a:schemeClr>
              </a:solidFill>
              <a:latin typeface="+mn-ea"/>
            </a:endParaRPr>
          </a:p>
          <a:p>
            <a:pPr marL="177800" indent="-177800">
              <a:lnSpc>
                <a:spcPct val="150000"/>
              </a:lnSpc>
              <a:buAutoNum type="arabicPeriod"/>
            </a:pPr>
            <a:endParaRPr lang="en-US" altLang="ko-KR" sz="1400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  <a:p>
            <a:pPr marL="177800" indent="-177800">
              <a:lnSpc>
                <a:spcPct val="150000"/>
              </a:lnSpc>
              <a:buAutoNum type="arabicPeriod"/>
            </a:pPr>
            <a:endParaRPr lang="en-US" altLang="ko-KR" sz="1400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  <a:p>
            <a:pPr marL="177800" indent="-177800">
              <a:lnSpc>
                <a:spcPct val="150000"/>
              </a:lnSpc>
              <a:buAutoNum type="arabicPeriod"/>
            </a:pPr>
            <a:endParaRPr lang="en-US" altLang="ko-KR" sz="1400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</a:rPr>
              <a:t>2. Company About</a:t>
            </a:r>
          </a:p>
          <a:p>
            <a:pPr marL="285750" indent="158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Company Profile</a:t>
            </a:r>
          </a:p>
          <a:p>
            <a:pPr marL="285750" indent="158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Company Organization</a:t>
            </a:r>
          </a:p>
          <a:p>
            <a:pPr marL="285750" indent="158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Company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History</a:t>
            </a:r>
          </a:p>
          <a:p>
            <a:pPr marL="355600" indent="-355600">
              <a:lnSpc>
                <a:spcPct val="150000"/>
              </a:lnSpc>
              <a:buAutoNum type="arabicPeriod"/>
            </a:pPr>
            <a:endParaRPr lang="en-US" altLang="ko-KR" sz="1400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</a:rPr>
              <a:t>3. Certifications &amp; </a:t>
            </a:r>
            <a:r>
              <a:rPr lang="en-US" altLang="ko-KR" b="1" kern="0" spc="-1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</a:rPr>
              <a:t>Resistrations</a:t>
            </a:r>
            <a:endParaRPr lang="en-US" altLang="ko-KR" b="1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accent6">
                  <a:lumMod val="50000"/>
                  <a:alpha val="70000"/>
                </a:schemeClr>
              </a:solidFill>
              <a:latin typeface="+mn-ea"/>
            </a:endParaRPr>
          </a:p>
          <a:p>
            <a:pPr marL="285750" indent="158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Certificate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of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Business Registration</a:t>
            </a:r>
          </a:p>
          <a:p>
            <a:pPr marL="285750" indent="158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Certification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of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International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Contractor</a:t>
            </a:r>
          </a:p>
          <a:p>
            <a:pPr marL="285750" indent="158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Plant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Registration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Certification</a:t>
            </a:r>
          </a:p>
          <a:p>
            <a:pPr marL="285750" indent="158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Certificate of ISO 45001</a:t>
            </a:r>
          </a:p>
          <a:p>
            <a:pPr marL="285750" indent="158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Certificate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of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ISO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9001</a:t>
            </a:r>
          </a:p>
          <a:p>
            <a:pPr marL="285750" indent="158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Certificate of Korea Eco-Label</a:t>
            </a:r>
          </a:p>
          <a:p>
            <a:pPr marL="285750" indent="158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Certificate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of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Inno-Biz</a:t>
            </a:r>
          </a:p>
          <a:p>
            <a:pPr marL="285750" indent="158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Certificate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of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Patent</a:t>
            </a:r>
          </a:p>
          <a:p>
            <a:pPr marL="285750" indent="158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Certificate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of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Design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Registration</a:t>
            </a:r>
          </a:p>
          <a:p>
            <a:pPr marL="285750" indent="158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Certificate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of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Venture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Enterprise</a:t>
            </a:r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7AD10A3C-877C-5067-BD09-C95CD706EF39}"/>
              </a:ext>
            </a:extLst>
          </p:cNvPr>
          <p:cNvSpPr txBox="1"/>
          <p:nvPr/>
        </p:nvSpPr>
        <p:spPr>
          <a:xfrm>
            <a:off x="883973" y="629610"/>
            <a:ext cx="4064752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Contents</a:t>
            </a:r>
            <a:endParaRPr lang="en-US" altLang="ko-KR" sz="24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sp>
        <p:nvSpPr>
          <p:cNvPr id="5" name="Object 102">
            <a:extLst>
              <a:ext uri="{FF2B5EF4-FFF2-40B4-BE49-F238E27FC236}">
                <a16:creationId xmlns:a16="http://schemas.microsoft.com/office/drawing/2014/main" id="{4A4D802E-5B81-DC93-3665-F3AFD7769B5C}"/>
              </a:ext>
            </a:extLst>
          </p:cNvPr>
          <p:cNvSpPr txBox="1"/>
          <p:nvPr/>
        </p:nvSpPr>
        <p:spPr>
          <a:xfrm>
            <a:off x="3441700" y="1663700"/>
            <a:ext cx="3314700" cy="74803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lnSpc>
                <a:spcPct val="150000"/>
              </a:lnSpc>
            </a:pPr>
            <a:r>
              <a:rPr lang="en-US" altLang="ko-KR" sz="18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</a:rPr>
              <a:t>4. Credit Rating &amp; Tax Payment</a:t>
            </a:r>
          </a:p>
          <a:p>
            <a:pPr marL="285750" indent="158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Certificate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of</a:t>
            </a:r>
            <a:r>
              <a:rPr lang="ko-KR" altLang="en-US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Corporate Credit Rating</a:t>
            </a:r>
          </a:p>
          <a:p>
            <a:pPr marL="285750" indent="158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Certificate of Tax Payment</a:t>
            </a:r>
          </a:p>
          <a:p>
            <a:pPr>
              <a:lnSpc>
                <a:spcPct val="150000"/>
              </a:lnSpc>
            </a:pPr>
            <a:endParaRPr lang="en-US" altLang="ko-KR" sz="1400" b="1" kern="0" spc="-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accent6">
                  <a:lumMod val="50000"/>
                  <a:alpha val="70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</a:rPr>
              <a:t>5. Construction Performance</a:t>
            </a:r>
          </a:p>
          <a:p>
            <a:pPr marL="355600" indent="-355600">
              <a:lnSpc>
                <a:spcPct val="150000"/>
              </a:lnSpc>
              <a:buAutoNum type="arabicPeriod"/>
            </a:pPr>
            <a:endParaRPr lang="en-US" altLang="ko-KR" sz="1400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</a:rPr>
              <a:t>6. Location</a:t>
            </a:r>
            <a:endParaRPr lang="en-US" altLang="ko-KR" sz="1400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058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A0D7E-F237-9F58-1364-8E4A14926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4A4A706F-11D0-6EDE-96C5-AF67E116DD64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Object 102">
            <a:extLst>
              <a:ext uri="{FF2B5EF4-FFF2-40B4-BE49-F238E27FC236}">
                <a16:creationId xmlns:a16="http://schemas.microsoft.com/office/drawing/2014/main" id="{C878503C-2FF5-8B93-E145-E88459A5D922}"/>
              </a:ext>
            </a:extLst>
          </p:cNvPr>
          <p:cNvSpPr txBox="1"/>
          <p:nvPr/>
        </p:nvSpPr>
        <p:spPr>
          <a:xfrm>
            <a:off x="762000" y="1663700"/>
            <a:ext cx="5588000" cy="67056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lnSpc>
                <a:spcPct val="150000"/>
              </a:lnSpc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Since its establishment in August 2017 as a company specializing in the manufacture and construction of metal structures and windows, </a:t>
            </a:r>
          </a:p>
          <a:p>
            <a:pPr>
              <a:lnSpc>
                <a:spcPct val="150000"/>
              </a:lnSpc>
            </a:pPr>
            <a:r>
              <a:rPr lang="en-US" altLang="ko-KR" sz="1400" kern="0" spc="-100" dirty="0" err="1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Buyoung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Industry has always listened to its customers and carried out</a:t>
            </a:r>
          </a:p>
          <a:p>
            <a:pPr>
              <a:lnSpc>
                <a:spcPct val="150000"/>
              </a:lnSpc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projects with passion and dedication.</a:t>
            </a:r>
          </a:p>
          <a:p>
            <a:pPr>
              <a:lnSpc>
                <a:spcPct val="150000"/>
              </a:lnSpc>
            </a:pPr>
            <a:endParaRPr lang="en-US" altLang="ko-KR" sz="1400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 At </a:t>
            </a:r>
            <a:r>
              <a:rPr lang="en-US" altLang="ko-KR" sz="1400" kern="0" spc="-100" dirty="0" err="1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Buyoung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Industry, we strive to deliver the highest quality to our</a:t>
            </a:r>
          </a:p>
          <a:p>
            <a:pPr>
              <a:lnSpc>
                <a:spcPct val="150000"/>
              </a:lnSpc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customers across various types of buildings, including houses, hotels, commercial facilities, and </a:t>
            </a:r>
            <a:r>
              <a:rPr lang="en-US" altLang="ko-KR" sz="1400" kern="0" spc="-100" dirty="0" err="1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officetels</a:t>
            </a: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.   </a:t>
            </a:r>
          </a:p>
          <a:p>
            <a:pPr>
              <a:lnSpc>
                <a:spcPct val="150000"/>
              </a:lnSpc>
            </a:pPr>
            <a:endParaRPr lang="en-US" altLang="ko-KR" sz="1400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We will continue to do our best to fulfill our commitment to excellence. </a:t>
            </a:r>
          </a:p>
          <a:p>
            <a:pPr>
              <a:lnSpc>
                <a:spcPct val="150000"/>
              </a:lnSpc>
            </a:pPr>
            <a:endParaRPr lang="en-US" altLang="ko-KR" sz="1400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Thank you.</a:t>
            </a:r>
          </a:p>
          <a:p>
            <a:pPr>
              <a:lnSpc>
                <a:spcPct val="150000"/>
              </a:lnSpc>
            </a:pPr>
            <a:endParaRPr lang="en-US" altLang="ko-KR" sz="1400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1400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1400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1400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ko-KR" sz="2000" b="1" dirty="0" err="1">
                <a:solidFill>
                  <a:schemeClr val="tx1">
                    <a:alpha val="60000"/>
                  </a:schemeClr>
                </a:solidFill>
                <a:latin typeface="+mn-ea"/>
              </a:rPr>
              <a:t>Buyoung</a:t>
            </a:r>
            <a:r>
              <a:rPr lang="en-US" altLang="ko-KR" sz="2000" b="1" dirty="0">
                <a:solidFill>
                  <a:schemeClr val="tx1">
                    <a:alpha val="60000"/>
                  </a:schemeClr>
                </a:solidFill>
                <a:latin typeface="+mn-ea"/>
              </a:rPr>
              <a:t> Industry </a:t>
            </a:r>
            <a:r>
              <a:rPr lang="en-US" altLang="ko-KR" sz="2000" b="1" dirty="0" err="1">
                <a:solidFill>
                  <a:schemeClr val="tx1">
                    <a:alpha val="60000"/>
                  </a:schemeClr>
                </a:solidFill>
                <a:latin typeface="+mn-ea"/>
              </a:rPr>
              <a:t>Co.,Ltd</a:t>
            </a:r>
            <a:r>
              <a:rPr lang="en-US" altLang="ko-KR" sz="2000" b="1" dirty="0">
                <a:solidFill>
                  <a:schemeClr val="tx1">
                    <a:alpha val="60000"/>
                  </a:schemeClr>
                </a:solidFill>
                <a:latin typeface="+mn-ea"/>
              </a:rPr>
              <a:t>.</a:t>
            </a:r>
          </a:p>
          <a:p>
            <a:pPr algn="r">
              <a:lnSpc>
                <a:spcPct val="120000"/>
              </a:lnSpc>
            </a:pPr>
            <a:r>
              <a:rPr lang="en-US" altLang="ko-KR" sz="2000" dirty="0">
                <a:solidFill>
                  <a:schemeClr val="tx1">
                    <a:alpha val="60000"/>
                  </a:schemeClr>
                </a:solidFill>
                <a:latin typeface="+mn-ea"/>
              </a:rPr>
              <a:t>KIM TAE HEE</a:t>
            </a:r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E29FF31E-F264-0CAC-3B85-8A61B88C5DDB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CEO Greetings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619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C751C-417F-2EF4-35A5-30FB139C5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BCE26A2F-6099-46F0-CD82-2C77B6C08F82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A093E38B-C6A6-B699-3D25-9AB6A271AB0F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Company About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273CBAC7-2516-4B1A-535B-9B425F27CA2E}"/>
              </a:ext>
            </a:extLst>
          </p:cNvPr>
          <p:cNvSpPr txBox="1"/>
          <p:nvPr/>
        </p:nvSpPr>
        <p:spPr>
          <a:xfrm>
            <a:off x="883972" y="15313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Company Profile</a:t>
            </a:r>
            <a:endParaRPr lang="en-US" altLang="ko-KR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37FCFEB7-6B77-2FB8-1B0C-5F35B9F3DFF8}"/>
              </a:ext>
            </a:extLst>
          </p:cNvPr>
          <p:cNvGrpSpPr/>
          <p:nvPr/>
        </p:nvGrpSpPr>
        <p:grpSpPr>
          <a:xfrm>
            <a:off x="602700" y="2091034"/>
            <a:ext cx="5949317" cy="2630683"/>
            <a:chOff x="602700" y="2662534"/>
            <a:chExt cx="5949317" cy="2630683"/>
          </a:xfrm>
        </p:grpSpPr>
        <p:sp>
          <p:nvSpPr>
            <p:cNvPr id="6" name="Object 10">
              <a:extLst>
                <a:ext uri="{FF2B5EF4-FFF2-40B4-BE49-F238E27FC236}">
                  <a16:creationId xmlns:a16="http://schemas.microsoft.com/office/drawing/2014/main" id="{7A35E1CA-FC30-4E31-C72F-E04BD1F3BD2A}"/>
                </a:ext>
              </a:extLst>
            </p:cNvPr>
            <p:cNvSpPr txBox="1"/>
            <p:nvPr/>
          </p:nvSpPr>
          <p:spPr>
            <a:xfrm>
              <a:off x="602700" y="2662534"/>
              <a:ext cx="1804428" cy="263068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en-US" sz="1400" kern="0" spc="-100" dirty="0">
                  <a:solidFill>
                    <a:srgbClr val="000000"/>
                  </a:solidFill>
                  <a:latin typeface="+mn-ea"/>
                </a:rPr>
                <a:t>Name of Business</a:t>
              </a:r>
            </a:p>
            <a:p>
              <a:pPr algn="dist">
                <a:lnSpc>
                  <a:spcPct val="200000"/>
                </a:lnSpc>
              </a:pPr>
              <a:r>
                <a:rPr lang="en-US" sz="1400" kern="0" spc="-100" dirty="0">
                  <a:solidFill>
                    <a:srgbClr val="000000"/>
                  </a:solidFill>
                  <a:latin typeface="+mn-ea"/>
                </a:rPr>
                <a:t>Name of </a:t>
              </a:r>
              <a:r>
                <a:rPr lang="en-US" sz="1400" kern="0" spc="-100" dirty="0" err="1">
                  <a:solidFill>
                    <a:srgbClr val="000000"/>
                  </a:solidFill>
                  <a:latin typeface="+mn-ea"/>
                </a:rPr>
                <a:t>Representitive</a:t>
              </a:r>
              <a:endParaRPr lang="en-US" sz="1400" kern="0" spc="-100" dirty="0">
                <a:solidFill>
                  <a:srgbClr val="000000"/>
                </a:solidFill>
                <a:latin typeface="+mn-ea"/>
              </a:endParaRPr>
            </a:p>
            <a:p>
              <a:pPr algn="dist">
                <a:lnSpc>
                  <a:spcPct val="200000"/>
                </a:lnSpc>
              </a:pPr>
              <a:r>
                <a:rPr lang="en-US" sz="1400" kern="0" spc="-100" dirty="0">
                  <a:solidFill>
                    <a:srgbClr val="000000"/>
                  </a:solidFill>
                  <a:latin typeface="+mn-ea"/>
                </a:rPr>
                <a:t>Date of Business Start</a:t>
              </a:r>
            </a:p>
            <a:p>
              <a:pPr algn="dist">
                <a:lnSpc>
                  <a:spcPct val="200000"/>
                </a:lnSpc>
              </a:pPr>
              <a:r>
                <a:rPr lang="en-US" sz="1400" kern="0" spc="-100" dirty="0">
                  <a:solidFill>
                    <a:srgbClr val="000000"/>
                  </a:solidFill>
                  <a:latin typeface="+mn-ea"/>
                </a:rPr>
                <a:t>Business Type</a:t>
              </a:r>
            </a:p>
            <a:p>
              <a:pPr algn="dist">
                <a:lnSpc>
                  <a:spcPct val="200000"/>
                </a:lnSpc>
              </a:pPr>
              <a:r>
                <a:rPr lang="en-US" sz="1400" kern="0" spc="-100" dirty="0">
                  <a:solidFill>
                    <a:srgbClr val="000000"/>
                  </a:solidFill>
                  <a:latin typeface="+mn-ea"/>
                </a:rPr>
                <a:t>Business Address</a:t>
              </a:r>
            </a:p>
            <a:p>
              <a:pPr algn="dist">
                <a:lnSpc>
                  <a:spcPct val="150000"/>
                </a:lnSpc>
              </a:pPr>
              <a:endParaRPr lang="en-US" sz="1400" kern="0" spc="-100" dirty="0">
                <a:solidFill>
                  <a:srgbClr val="000000"/>
                </a:solidFill>
                <a:latin typeface="+mn-ea"/>
              </a:endParaRPr>
            </a:p>
            <a:p>
              <a:pPr algn="dist">
                <a:lnSpc>
                  <a:spcPct val="150000"/>
                </a:lnSpc>
              </a:pPr>
              <a:endParaRPr lang="en-US" sz="1400" kern="0" spc="-100" dirty="0">
                <a:solidFill>
                  <a:srgbClr val="000000"/>
                </a:solidFill>
                <a:latin typeface="+mn-ea"/>
              </a:endParaRPr>
            </a:p>
            <a:p>
              <a:pPr algn="dist">
                <a:lnSpc>
                  <a:spcPct val="150000"/>
                </a:lnSpc>
              </a:pPr>
              <a:endParaRPr lang="en-US" sz="1400" kern="0" spc="-100" dirty="0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7" name="Object 11">
              <a:extLst>
                <a:ext uri="{FF2B5EF4-FFF2-40B4-BE49-F238E27FC236}">
                  <a16:creationId xmlns:a16="http://schemas.microsoft.com/office/drawing/2014/main" id="{9D72924D-2614-5330-C39B-312D6D153C98}"/>
                </a:ext>
              </a:extLst>
            </p:cNvPr>
            <p:cNvSpPr txBox="1"/>
            <p:nvPr/>
          </p:nvSpPr>
          <p:spPr>
            <a:xfrm>
              <a:off x="2737182" y="2662534"/>
              <a:ext cx="3814835" cy="2630683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just">
                <a:lnSpc>
                  <a:spcPct val="200000"/>
                </a:lnSpc>
              </a:pPr>
              <a:r>
                <a:rPr lang="en-US" sz="1400" kern="0" spc="-100" dirty="0" err="1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Buyoung</a:t>
              </a:r>
              <a:r>
                <a:rPr lang="en-US" sz="1400" kern="0" spc="-100" dirty="0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 Industry </a:t>
              </a:r>
              <a:r>
                <a:rPr lang="en-US" sz="1400" kern="0" spc="-100" dirty="0" err="1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Co.,Ltd</a:t>
              </a:r>
              <a:r>
                <a:rPr lang="en-US" sz="1400" kern="0" spc="-100" dirty="0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.</a:t>
              </a:r>
            </a:p>
            <a:p>
              <a:pPr algn="just">
                <a:lnSpc>
                  <a:spcPct val="200000"/>
                </a:lnSpc>
              </a:pPr>
              <a:r>
                <a:rPr lang="en-US" sz="1400" kern="0" spc="-100" dirty="0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KIM TAE HEE</a:t>
              </a:r>
            </a:p>
            <a:p>
              <a:pPr algn="just">
                <a:lnSpc>
                  <a:spcPct val="200000"/>
                </a:lnSpc>
              </a:pPr>
              <a:r>
                <a:rPr lang="en-US" sz="1400" kern="0" spc="-100" dirty="0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2017.</a:t>
              </a:r>
              <a:r>
                <a:rPr lang="ko-KR" altLang="en-US" sz="1400" kern="0" spc="-100" dirty="0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 </a:t>
              </a:r>
              <a:r>
                <a:rPr lang="en-US" altLang="ko-KR" sz="1400" kern="0" spc="-100" dirty="0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0</a:t>
              </a:r>
              <a:r>
                <a:rPr lang="en-US" sz="1400" kern="0" spc="-100" dirty="0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8.</a:t>
              </a:r>
              <a:r>
                <a:rPr lang="ko-KR" altLang="en-US" sz="1400" kern="0" spc="-100" dirty="0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 </a:t>
              </a:r>
              <a:r>
                <a:rPr lang="en-US" altLang="ko-KR" sz="1400" kern="0" spc="-100" dirty="0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0</a:t>
              </a:r>
              <a:r>
                <a:rPr lang="en-US" sz="1400" kern="0" spc="-100" dirty="0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8</a:t>
              </a:r>
            </a:p>
            <a:p>
              <a:pPr algn="just">
                <a:lnSpc>
                  <a:spcPct val="200000"/>
                </a:lnSpc>
              </a:pPr>
              <a:r>
                <a:rPr lang="en-US" sz="1400" kern="0" spc="-100" dirty="0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Construction, Manufacturing</a:t>
              </a:r>
            </a:p>
            <a:p>
              <a:pPr algn="just">
                <a:lnSpc>
                  <a:spcPct val="200000"/>
                </a:lnSpc>
              </a:pPr>
              <a:r>
                <a:rPr lang="en-US" altLang="ko-KR" sz="1400" kern="0" spc="-100" dirty="0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#1407, 60, Centum </a:t>
              </a:r>
              <a:r>
                <a:rPr lang="en-US" altLang="ko-KR" sz="1400" kern="0" spc="-100" dirty="0" err="1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buk-daero</a:t>
              </a:r>
              <a:r>
                <a:rPr lang="en-US" altLang="ko-KR" sz="1400" kern="0" spc="-100" dirty="0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, </a:t>
              </a:r>
              <a:r>
                <a:rPr lang="en-US" altLang="ko-KR" sz="1400" kern="0" spc="-100" dirty="0" err="1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Haeundae-gu</a:t>
              </a:r>
              <a:r>
                <a:rPr lang="en-US" altLang="ko-KR" sz="1400" kern="0" spc="-100" dirty="0">
                  <a:solidFill>
                    <a:srgbClr val="000000">
                      <a:alpha val="50000"/>
                    </a:srgbClr>
                  </a:solidFill>
                  <a:latin typeface="+mn-ea"/>
                </a:rPr>
                <a:t>, Busan, Republic of Korea</a:t>
              </a:r>
              <a:endParaRPr lang="en-US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endParaRPr>
            </a:p>
          </p:txBody>
        </p:sp>
      </p:grpSp>
      <p:sp>
        <p:nvSpPr>
          <p:cNvPr id="15" name="Object 6">
            <a:extLst>
              <a:ext uri="{FF2B5EF4-FFF2-40B4-BE49-F238E27FC236}">
                <a16:creationId xmlns:a16="http://schemas.microsoft.com/office/drawing/2014/main" id="{A98186B9-1DC0-5E06-631F-730F6A887216}"/>
              </a:ext>
            </a:extLst>
          </p:cNvPr>
          <p:cNvSpPr txBox="1"/>
          <p:nvPr/>
        </p:nvSpPr>
        <p:spPr>
          <a:xfrm>
            <a:off x="883971" y="4852632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Organization</a:t>
            </a:r>
            <a:endParaRPr lang="en-US" altLang="ko-KR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3263AD42-4F45-26A8-010B-1D2DBBD35CBC}"/>
              </a:ext>
            </a:extLst>
          </p:cNvPr>
          <p:cNvGrpSpPr/>
          <p:nvPr/>
        </p:nvGrpSpPr>
        <p:grpSpPr>
          <a:xfrm>
            <a:off x="2879568" y="5461000"/>
            <a:ext cx="1440000" cy="1440000"/>
            <a:chOff x="2730500" y="5994400"/>
            <a:chExt cx="1440000" cy="1440000"/>
          </a:xfrm>
        </p:grpSpPr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BE2A2469-322F-15C7-367C-1212D51FEE42}"/>
                </a:ext>
              </a:extLst>
            </p:cNvPr>
            <p:cNvSpPr>
              <a:spLocks/>
            </p:cNvSpPr>
            <p:nvPr/>
          </p:nvSpPr>
          <p:spPr>
            <a:xfrm>
              <a:off x="2730500" y="5994400"/>
              <a:ext cx="1440000" cy="14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B39F7504-1317-0E7A-66F6-D66C292C7715}"/>
                </a:ext>
              </a:extLst>
            </p:cNvPr>
            <p:cNvSpPr>
              <a:spLocks/>
            </p:cNvSpPr>
            <p:nvPr/>
          </p:nvSpPr>
          <p:spPr>
            <a:xfrm>
              <a:off x="2882900" y="6146800"/>
              <a:ext cx="1152000" cy="1152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AA196B96-9F51-BE4C-1B5B-807425B5E94F}"/>
                </a:ext>
              </a:extLst>
            </p:cNvPr>
            <p:cNvSpPr txBox="1"/>
            <p:nvPr/>
          </p:nvSpPr>
          <p:spPr>
            <a:xfrm>
              <a:off x="2966160" y="6518808"/>
              <a:ext cx="985479" cy="391184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ctr">
                <a:lnSpc>
                  <a:spcPct val="150000"/>
                </a:lnSpc>
              </a:pPr>
              <a:r>
                <a:rPr lang="en-US" altLang="ko-KR" sz="1400" b="1" kern="0" spc="-1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CEO</a:t>
              </a:r>
              <a:endParaRPr lang="en-US" sz="1400" b="1" kern="0" spc="-100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139E8109-3190-0BAC-9265-A22ECCBF0260}"/>
              </a:ext>
            </a:extLst>
          </p:cNvPr>
          <p:cNvGrpSpPr/>
          <p:nvPr/>
        </p:nvGrpSpPr>
        <p:grpSpPr>
          <a:xfrm>
            <a:off x="650846" y="5603471"/>
            <a:ext cx="1152000" cy="1152000"/>
            <a:chOff x="2730500" y="5994400"/>
            <a:chExt cx="1440000" cy="1440000"/>
          </a:xfrm>
        </p:grpSpPr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8361435B-DCD3-E61D-E63C-6DDFAE85D84C}"/>
                </a:ext>
              </a:extLst>
            </p:cNvPr>
            <p:cNvSpPr>
              <a:spLocks/>
            </p:cNvSpPr>
            <p:nvPr/>
          </p:nvSpPr>
          <p:spPr>
            <a:xfrm>
              <a:off x="2730500" y="5994400"/>
              <a:ext cx="1440000" cy="14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6F8D6193-9E56-20E9-09CA-E268CF5A95F8}"/>
                </a:ext>
              </a:extLst>
            </p:cNvPr>
            <p:cNvSpPr>
              <a:spLocks/>
            </p:cNvSpPr>
            <p:nvPr/>
          </p:nvSpPr>
          <p:spPr>
            <a:xfrm>
              <a:off x="2882900" y="6146800"/>
              <a:ext cx="1152000" cy="1152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24" name="Object 10">
              <a:extLst>
                <a:ext uri="{FF2B5EF4-FFF2-40B4-BE49-F238E27FC236}">
                  <a16:creationId xmlns:a16="http://schemas.microsoft.com/office/drawing/2014/main" id="{70F9D74E-6F7D-7AD1-15B4-3DCF2B0EB256}"/>
                </a:ext>
              </a:extLst>
            </p:cNvPr>
            <p:cNvSpPr txBox="1"/>
            <p:nvPr/>
          </p:nvSpPr>
          <p:spPr>
            <a:xfrm>
              <a:off x="2966160" y="6344182"/>
              <a:ext cx="1013840" cy="391184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ctr">
                <a:lnSpc>
                  <a:spcPct val="150000"/>
                </a:lnSpc>
              </a:pPr>
              <a:r>
                <a:rPr lang="en-US" altLang="ko-KR" sz="1000" b="1" kern="0" spc="-1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Construction</a:t>
              </a:r>
            </a:p>
            <a:p>
              <a:pPr algn="ctr">
                <a:lnSpc>
                  <a:spcPct val="150000"/>
                </a:lnSpc>
              </a:pPr>
              <a:r>
                <a:rPr lang="en-US" sz="1000" b="1" kern="0" spc="-1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&amp; Design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CE6E8DA1-2584-EC44-B2D0-74919F87CB4E}"/>
              </a:ext>
            </a:extLst>
          </p:cNvPr>
          <p:cNvGrpSpPr/>
          <p:nvPr/>
        </p:nvGrpSpPr>
        <p:grpSpPr>
          <a:xfrm>
            <a:off x="1463998" y="6961631"/>
            <a:ext cx="1152000" cy="1152000"/>
            <a:chOff x="2730500" y="5994400"/>
            <a:chExt cx="1440000" cy="1440000"/>
          </a:xfrm>
        </p:grpSpPr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A8834A2D-9D1C-1289-3BA3-66F125A7E906}"/>
                </a:ext>
              </a:extLst>
            </p:cNvPr>
            <p:cNvSpPr>
              <a:spLocks/>
            </p:cNvSpPr>
            <p:nvPr/>
          </p:nvSpPr>
          <p:spPr>
            <a:xfrm>
              <a:off x="2730500" y="5994400"/>
              <a:ext cx="1440000" cy="14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14E3D949-00EF-7192-677D-7A8CF0D1ECF8}"/>
                </a:ext>
              </a:extLst>
            </p:cNvPr>
            <p:cNvSpPr>
              <a:spLocks/>
            </p:cNvSpPr>
            <p:nvPr/>
          </p:nvSpPr>
          <p:spPr>
            <a:xfrm>
              <a:off x="2882900" y="6146800"/>
              <a:ext cx="1152000" cy="1152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674671C4-C458-07F0-F8EA-4990538FD3F1}"/>
                </a:ext>
              </a:extLst>
            </p:cNvPr>
            <p:cNvSpPr txBox="1"/>
            <p:nvPr/>
          </p:nvSpPr>
          <p:spPr>
            <a:xfrm>
              <a:off x="2966160" y="6337832"/>
              <a:ext cx="985479" cy="391184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ctr">
                <a:lnSpc>
                  <a:spcPct val="150000"/>
                </a:lnSpc>
              </a:pPr>
              <a:r>
                <a:rPr lang="en-US" sz="1000" b="1" kern="0" spc="-1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HR &amp;</a:t>
              </a:r>
            </a:p>
            <a:p>
              <a:pPr algn="ctr">
                <a:lnSpc>
                  <a:spcPct val="150000"/>
                </a:lnSpc>
              </a:pPr>
              <a:r>
                <a:rPr lang="en-US" sz="1000" b="1" kern="0" spc="-1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Financing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565F62D6-4899-5A62-49D5-2EADEABF3BB4}"/>
              </a:ext>
            </a:extLst>
          </p:cNvPr>
          <p:cNvGrpSpPr/>
          <p:nvPr/>
        </p:nvGrpSpPr>
        <p:grpSpPr>
          <a:xfrm>
            <a:off x="3023263" y="7499710"/>
            <a:ext cx="1152000" cy="1152000"/>
            <a:chOff x="2730500" y="5994400"/>
            <a:chExt cx="1440000" cy="1440000"/>
          </a:xfrm>
        </p:grpSpPr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7AD00635-CD41-173D-EB31-C14A0BE5B017}"/>
                </a:ext>
              </a:extLst>
            </p:cNvPr>
            <p:cNvSpPr>
              <a:spLocks/>
            </p:cNvSpPr>
            <p:nvPr/>
          </p:nvSpPr>
          <p:spPr>
            <a:xfrm>
              <a:off x="2730500" y="5994400"/>
              <a:ext cx="1440000" cy="14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타원 30">
              <a:extLst>
                <a:ext uri="{FF2B5EF4-FFF2-40B4-BE49-F238E27FC236}">
                  <a16:creationId xmlns:a16="http://schemas.microsoft.com/office/drawing/2014/main" id="{52AF440C-400D-716B-D5A9-571468E1B9A8}"/>
                </a:ext>
              </a:extLst>
            </p:cNvPr>
            <p:cNvSpPr>
              <a:spLocks/>
            </p:cNvSpPr>
            <p:nvPr/>
          </p:nvSpPr>
          <p:spPr>
            <a:xfrm>
              <a:off x="2882900" y="6146800"/>
              <a:ext cx="1152000" cy="1152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32" name="Object 10">
              <a:extLst>
                <a:ext uri="{FF2B5EF4-FFF2-40B4-BE49-F238E27FC236}">
                  <a16:creationId xmlns:a16="http://schemas.microsoft.com/office/drawing/2014/main" id="{308C3AFD-3E81-28EF-60AA-69761CAA87B9}"/>
                </a:ext>
              </a:extLst>
            </p:cNvPr>
            <p:cNvSpPr txBox="1"/>
            <p:nvPr/>
          </p:nvSpPr>
          <p:spPr>
            <a:xfrm>
              <a:off x="2918535" y="6375932"/>
              <a:ext cx="1068740" cy="391184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ctr">
                <a:lnSpc>
                  <a:spcPct val="150000"/>
                </a:lnSpc>
              </a:pPr>
              <a:r>
                <a:rPr lang="en-US" sz="1000" b="1" kern="0" spc="-1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Cost</a:t>
              </a:r>
            </a:p>
            <a:p>
              <a:pPr algn="ctr">
                <a:lnSpc>
                  <a:spcPct val="150000"/>
                </a:lnSpc>
              </a:pPr>
              <a:r>
                <a:rPr lang="en-US" sz="1000" b="1" kern="0" spc="-1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Management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F4B4ACAB-0ABC-E672-FC3E-762E6DD42240}"/>
              </a:ext>
            </a:extLst>
          </p:cNvPr>
          <p:cNvGrpSpPr/>
          <p:nvPr/>
        </p:nvGrpSpPr>
        <p:grpSpPr>
          <a:xfrm>
            <a:off x="4552590" y="6936850"/>
            <a:ext cx="1152000" cy="1152000"/>
            <a:chOff x="2730500" y="5994400"/>
            <a:chExt cx="1440000" cy="1440000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3892D540-4ACA-DCDC-E214-CDF5E26B7FDD}"/>
                </a:ext>
              </a:extLst>
            </p:cNvPr>
            <p:cNvSpPr>
              <a:spLocks/>
            </p:cNvSpPr>
            <p:nvPr/>
          </p:nvSpPr>
          <p:spPr>
            <a:xfrm>
              <a:off x="2730500" y="5994400"/>
              <a:ext cx="1440000" cy="14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7E42CEE7-D872-94B1-ECF1-DF5EEA7EB03E}"/>
                </a:ext>
              </a:extLst>
            </p:cNvPr>
            <p:cNvSpPr>
              <a:spLocks/>
            </p:cNvSpPr>
            <p:nvPr/>
          </p:nvSpPr>
          <p:spPr>
            <a:xfrm>
              <a:off x="2882900" y="6146800"/>
              <a:ext cx="1152000" cy="1152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40" name="Object 10">
              <a:extLst>
                <a:ext uri="{FF2B5EF4-FFF2-40B4-BE49-F238E27FC236}">
                  <a16:creationId xmlns:a16="http://schemas.microsoft.com/office/drawing/2014/main" id="{BD5215F1-1BE5-4B33-83DD-88D4AB5CA002}"/>
                </a:ext>
              </a:extLst>
            </p:cNvPr>
            <p:cNvSpPr txBox="1"/>
            <p:nvPr/>
          </p:nvSpPr>
          <p:spPr>
            <a:xfrm>
              <a:off x="2880435" y="6356882"/>
              <a:ext cx="1152000" cy="696630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ctr">
                <a:lnSpc>
                  <a:spcPct val="150000"/>
                </a:lnSpc>
              </a:pPr>
              <a:r>
                <a:rPr lang="en-US" altLang="ko-KR" sz="1000" b="1" kern="0" spc="-1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Production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1000" b="1" kern="0" spc="-1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Management</a:t>
              </a: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91B1C26A-FE11-C033-7FFD-0BEACE8B4019}"/>
              </a:ext>
            </a:extLst>
          </p:cNvPr>
          <p:cNvGrpSpPr/>
          <p:nvPr/>
        </p:nvGrpSpPr>
        <p:grpSpPr>
          <a:xfrm>
            <a:off x="5480737" y="5608438"/>
            <a:ext cx="1152000" cy="1152000"/>
            <a:chOff x="2730500" y="5994400"/>
            <a:chExt cx="1440000" cy="1440000"/>
          </a:xfrm>
        </p:grpSpPr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D8ED980D-3A05-9C71-8D33-2E53F2A5E096}"/>
                </a:ext>
              </a:extLst>
            </p:cNvPr>
            <p:cNvSpPr>
              <a:spLocks/>
            </p:cNvSpPr>
            <p:nvPr/>
          </p:nvSpPr>
          <p:spPr>
            <a:xfrm>
              <a:off x="2730500" y="5994400"/>
              <a:ext cx="1440000" cy="144000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17C66C62-D943-9811-12B7-E0934021879A}"/>
                </a:ext>
              </a:extLst>
            </p:cNvPr>
            <p:cNvSpPr>
              <a:spLocks/>
            </p:cNvSpPr>
            <p:nvPr/>
          </p:nvSpPr>
          <p:spPr>
            <a:xfrm>
              <a:off x="2882900" y="6146800"/>
              <a:ext cx="1152000" cy="1152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44" name="Object 10">
              <a:extLst>
                <a:ext uri="{FF2B5EF4-FFF2-40B4-BE49-F238E27FC236}">
                  <a16:creationId xmlns:a16="http://schemas.microsoft.com/office/drawing/2014/main" id="{F3C1CBE7-01D8-7EA7-1B06-7275FBFD9F10}"/>
                </a:ext>
              </a:extLst>
            </p:cNvPr>
            <p:cNvSpPr txBox="1"/>
            <p:nvPr/>
          </p:nvSpPr>
          <p:spPr>
            <a:xfrm>
              <a:off x="2870910" y="6366407"/>
              <a:ext cx="1152000" cy="713961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ctr">
                <a:lnSpc>
                  <a:spcPct val="150000"/>
                </a:lnSpc>
              </a:pPr>
              <a:r>
                <a:rPr lang="en-US" altLang="ko-KR" sz="1000" b="1" kern="0" spc="-1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Quality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1000" b="1" kern="0" spc="-1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Management</a:t>
              </a:r>
            </a:p>
          </p:txBody>
        </p:sp>
      </p:grp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0D215158-023C-A1D1-581A-2BE28ACD244A}"/>
              </a:ext>
            </a:extLst>
          </p:cNvPr>
          <p:cNvCxnSpPr>
            <a:cxnSpLocks/>
            <a:stCxn id="16" idx="2"/>
            <a:endCxn id="22" idx="6"/>
          </p:cNvCxnSpPr>
          <p:nvPr/>
        </p:nvCxnSpPr>
        <p:spPr>
          <a:xfrm flipH="1" flipV="1">
            <a:off x="1802846" y="6179471"/>
            <a:ext cx="1076722" cy="1529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9251FB09-CC54-7C5F-05AF-9904A2583459}"/>
              </a:ext>
            </a:extLst>
          </p:cNvPr>
          <p:cNvCxnSpPr>
            <a:cxnSpLocks/>
            <a:stCxn id="42" idx="2"/>
            <a:endCxn id="16" idx="6"/>
          </p:cNvCxnSpPr>
          <p:nvPr/>
        </p:nvCxnSpPr>
        <p:spPr>
          <a:xfrm flipH="1" flipV="1">
            <a:off x="4319568" y="6181000"/>
            <a:ext cx="1161169" cy="3438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F8FF5483-4ACB-49E1-36CD-5877CCF22AA1}"/>
              </a:ext>
            </a:extLst>
          </p:cNvPr>
          <p:cNvCxnSpPr>
            <a:cxnSpLocks/>
            <a:stCxn id="16" idx="3"/>
            <a:endCxn id="26" idx="7"/>
          </p:cNvCxnSpPr>
          <p:nvPr/>
        </p:nvCxnSpPr>
        <p:spPr>
          <a:xfrm flipH="1">
            <a:off x="2447292" y="6690117"/>
            <a:ext cx="643159" cy="44022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F6EB82BC-8ACD-4751-BF03-C6CDC24EECD1}"/>
              </a:ext>
            </a:extLst>
          </p:cNvPr>
          <p:cNvCxnSpPr>
            <a:cxnSpLocks/>
            <a:stCxn id="16" idx="5"/>
            <a:endCxn id="38" idx="1"/>
          </p:cNvCxnSpPr>
          <p:nvPr/>
        </p:nvCxnSpPr>
        <p:spPr>
          <a:xfrm>
            <a:off x="4108685" y="6690117"/>
            <a:ext cx="612611" cy="415439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45C79A26-C7DB-09FA-CB6B-6DBF9225F969}"/>
              </a:ext>
            </a:extLst>
          </p:cNvPr>
          <p:cNvCxnSpPr>
            <a:cxnSpLocks/>
            <a:stCxn id="16" idx="4"/>
            <a:endCxn id="30" idx="0"/>
          </p:cNvCxnSpPr>
          <p:nvPr/>
        </p:nvCxnSpPr>
        <p:spPr>
          <a:xfrm flipH="1">
            <a:off x="3599263" y="6901000"/>
            <a:ext cx="305" cy="59871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8472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E3833-CCAE-3CFF-FB41-E8C5DB171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EBA0B70C-01F3-3E39-74D8-17A4F763FF5A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EF3C5B51-FF85-C5BE-3677-EF7DE0C54278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Company History</a:t>
            </a:r>
            <a:endParaRPr lang="en-US" altLang="ko-KR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sp>
        <p:nvSpPr>
          <p:cNvPr id="6" name="Object 10">
            <a:extLst>
              <a:ext uri="{FF2B5EF4-FFF2-40B4-BE49-F238E27FC236}">
                <a16:creationId xmlns:a16="http://schemas.microsoft.com/office/drawing/2014/main" id="{F5FF504B-4B7B-95AA-C1B4-B76413491C40}"/>
              </a:ext>
            </a:extLst>
          </p:cNvPr>
          <p:cNvSpPr txBox="1"/>
          <p:nvPr/>
        </p:nvSpPr>
        <p:spPr>
          <a:xfrm>
            <a:off x="1075141" y="1379834"/>
            <a:ext cx="985479" cy="7764166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1400" kern="0" spc="-100" dirty="0">
                <a:solidFill>
                  <a:srgbClr val="000000"/>
                </a:solidFill>
                <a:latin typeface="+mn-ea"/>
              </a:rPr>
              <a:t>2017</a:t>
            </a: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r>
              <a:rPr lang="en-US" sz="1400" kern="0" spc="-100" dirty="0">
                <a:solidFill>
                  <a:srgbClr val="000000"/>
                </a:solidFill>
                <a:latin typeface="+mn-ea"/>
              </a:rPr>
              <a:t>2019</a:t>
            </a: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r>
              <a:rPr lang="en-US" sz="1400" kern="0" spc="-100" dirty="0">
                <a:solidFill>
                  <a:srgbClr val="000000"/>
                </a:solidFill>
                <a:latin typeface="+mn-ea"/>
              </a:rPr>
              <a:t>2020</a:t>
            </a: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r>
              <a:rPr lang="en-US" sz="1400" kern="0" spc="-100" dirty="0">
                <a:solidFill>
                  <a:srgbClr val="000000"/>
                </a:solidFill>
                <a:latin typeface="+mn-ea"/>
              </a:rPr>
              <a:t>2021</a:t>
            </a: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r>
              <a:rPr lang="en-US" sz="1400" kern="0" spc="-100" dirty="0">
                <a:solidFill>
                  <a:srgbClr val="000000"/>
                </a:solidFill>
                <a:latin typeface="+mn-ea"/>
              </a:rPr>
              <a:t>2022</a:t>
            </a: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r>
              <a:rPr lang="en-US" sz="1400" kern="0" spc="-100" dirty="0">
                <a:solidFill>
                  <a:srgbClr val="000000"/>
                </a:solidFill>
                <a:latin typeface="+mn-ea"/>
              </a:rPr>
              <a:t>2023</a:t>
            </a: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r>
              <a:rPr lang="en-US" sz="1400" kern="0" spc="-100" dirty="0">
                <a:solidFill>
                  <a:srgbClr val="000000"/>
                </a:solidFill>
                <a:latin typeface="+mn-ea"/>
              </a:rPr>
              <a:t>2024</a:t>
            </a: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r>
              <a:rPr lang="en-US" sz="1400" kern="0" spc="-100" dirty="0">
                <a:solidFill>
                  <a:srgbClr val="000000"/>
                </a:solidFill>
                <a:latin typeface="+mn-ea"/>
              </a:rPr>
              <a:t>2025</a:t>
            </a: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endParaRPr lang="en-US" sz="1400" kern="0" spc="-100" dirty="0">
              <a:solidFill>
                <a:srgbClr val="000000"/>
              </a:solidFill>
              <a:latin typeface="+mn-ea"/>
            </a:endParaRPr>
          </a:p>
          <a:p>
            <a:pPr algn="ctr"/>
            <a:r>
              <a:rPr lang="en-US" sz="1400" kern="0" spc="-100" dirty="0">
                <a:solidFill>
                  <a:srgbClr val="000000"/>
                </a:solidFill>
                <a:latin typeface="+mn-ea"/>
              </a:rPr>
              <a:t>2026</a:t>
            </a:r>
          </a:p>
        </p:txBody>
      </p:sp>
      <p:sp>
        <p:nvSpPr>
          <p:cNvPr id="7" name="Object 11">
            <a:extLst>
              <a:ext uri="{FF2B5EF4-FFF2-40B4-BE49-F238E27FC236}">
                <a16:creationId xmlns:a16="http://schemas.microsoft.com/office/drawing/2014/main" id="{1A56CDC5-7A2C-3131-11B8-1B7B87387711}"/>
              </a:ext>
            </a:extLst>
          </p:cNvPr>
          <p:cNvSpPr txBox="1"/>
          <p:nvPr/>
        </p:nvSpPr>
        <p:spPr>
          <a:xfrm>
            <a:off x="2135202" y="1379833"/>
            <a:ext cx="4722798" cy="7764167"/>
          </a:xfrm>
          <a:prstGeom prst="rect">
            <a:avLst/>
          </a:prstGeom>
          <a:noFill/>
        </p:spPr>
        <p:txBody>
          <a:bodyPr wrap="square" rtlCol="0"/>
          <a:lstStyle/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08  Established </a:t>
            </a:r>
            <a:r>
              <a:rPr lang="en-US" altLang="ko-KR" sz="1400" kern="0" spc="-100" dirty="0" err="1">
                <a:solidFill>
                  <a:srgbClr val="000000">
                    <a:alpha val="50000"/>
                  </a:srgbClr>
                </a:solidFill>
                <a:latin typeface="+mn-ea"/>
              </a:rPr>
              <a:t>Buyoung</a:t>
            </a:r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 Industry Co., Ltd.</a:t>
            </a:r>
            <a:endParaRPr lang="en-US" sz="1400" kern="0" spc="-100" dirty="0">
              <a:solidFill>
                <a:srgbClr val="000000">
                  <a:alpha val="50000"/>
                </a:srgbClr>
              </a:solidFill>
              <a:latin typeface="+mn-ea"/>
            </a:endParaRP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09  Obtained a specialized construction license for</a:t>
            </a: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      metal structure and window construction business</a:t>
            </a:r>
          </a:p>
          <a:p>
            <a:pPr algn="just"/>
            <a:endParaRPr lang="en-US" sz="1400" kern="0" spc="-100" dirty="0">
              <a:solidFill>
                <a:srgbClr val="000000">
                  <a:alpha val="50000"/>
                </a:srgbClr>
              </a:solidFill>
              <a:latin typeface="+mn-ea"/>
            </a:endParaRPr>
          </a:p>
          <a:p>
            <a:pPr algn="just"/>
            <a:r>
              <a:rPr lang="en-US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09  </a:t>
            </a:r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Established an R&amp;D department</a:t>
            </a:r>
          </a:p>
          <a:p>
            <a:pPr algn="just"/>
            <a:r>
              <a:rPr lang="en-US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11  Registered the green remodeling business</a:t>
            </a:r>
            <a:endParaRPr lang="en-US" altLang="ko-KR" sz="1400" kern="0" spc="-100" dirty="0">
              <a:solidFill>
                <a:srgbClr val="000000">
                  <a:alpha val="50000"/>
                </a:srgbClr>
              </a:solidFill>
              <a:latin typeface="+mn-ea"/>
            </a:endParaRPr>
          </a:p>
          <a:p>
            <a:pPr algn="just"/>
            <a:endParaRPr lang="en-US" altLang="ko-KR" sz="1400" kern="0" spc="-100" dirty="0">
              <a:solidFill>
                <a:srgbClr val="000000">
                  <a:alpha val="50000"/>
                </a:srgbClr>
              </a:solidFill>
              <a:latin typeface="+mn-ea"/>
            </a:endParaRP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01  Registered as a venture enterprise</a:t>
            </a:r>
          </a:p>
          <a:p>
            <a:pPr marL="342900" indent="-342900" algn="just">
              <a:buAutoNum type="arabicPlain"/>
            </a:pPr>
            <a:endParaRPr lang="en-US" altLang="ko-KR" sz="1400" kern="0" spc="-100" dirty="0">
              <a:solidFill>
                <a:srgbClr val="000000">
                  <a:alpha val="50000"/>
                </a:srgbClr>
              </a:solidFill>
              <a:latin typeface="+mn-ea"/>
            </a:endParaRP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11  Certified direct production for still windows</a:t>
            </a: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12  Designated as Community Regeneration Corporation</a:t>
            </a:r>
          </a:p>
          <a:p>
            <a:pPr marL="342900" indent="-342900" algn="just">
              <a:buAutoNum type="arabicPlain" startAt="12"/>
            </a:pPr>
            <a:endParaRPr lang="en-US" altLang="ko-KR" sz="1400" kern="0" spc="-100" dirty="0">
              <a:solidFill>
                <a:srgbClr val="000000">
                  <a:alpha val="50000"/>
                </a:srgbClr>
              </a:solidFill>
              <a:latin typeface="+mn-ea"/>
            </a:endParaRP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03  Registered design for windows</a:t>
            </a: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09  Patent for curtain walls with improved insulation and</a:t>
            </a: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      fire performance</a:t>
            </a: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12  Obtained KOSHA-MS certification (ISO45001:2018)</a:t>
            </a:r>
          </a:p>
          <a:p>
            <a:pPr marL="342900" indent="-342900" algn="just">
              <a:buAutoNum type="arabicPlain" startAt="12"/>
            </a:pPr>
            <a:endParaRPr lang="en-US" altLang="ko-KR" sz="1400" kern="0" spc="-100" dirty="0">
              <a:solidFill>
                <a:srgbClr val="000000">
                  <a:alpha val="50000"/>
                </a:srgbClr>
              </a:solidFill>
              <a:latin typeface="+mn-ea"/>
            </a:endParaRP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02  Registered products with Public Procurement Service</a:t>
            </a: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      (insulated curtain walls, window bug screens, </a:t>
            </a: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       gallery windows, double-insulated sliding windows)</a:t>
            </a: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03  Registered</a:t>
            </a:r>
            <a:r>
              <a:rPr lang="ko-KR" altLang="en-US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Certification of International Contractor</a:t>
            </a: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12  Certified direct production for metal fences</a:t>
            </a:r>
          </a:p>
          <a:p>
            <a:pPr marL="342900" indent="-342900" algn="just">
              <a:buAutoNum type="arabicPlain" startAt="12"/>
            </a:pPr>
            <a:endParaRPr lang="en-US" altLang="ko-KR" sz="1400" kern="0" spc="-100" dirty="0">
              <a:solidFill>
                <a:srgbClr val="000000">
                  <a:alpha val="50000"/>
                </a:srgbClr>
              </a:solidFill>
              <a:latin typeface="+mn-ea"/>
            </a:endParaRP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07  Obtained quality management system certification</a:t>
            </a: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      (ISO 9001:2015)</a:t>
            </a: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09  Certified for Inno-Biz</a:t>
            </a:r>
          </a:p>
          <a:p>
            <a:pPr algn="just"/>
            <a:endParaRPr lang="en-US" altLang="ko-KR" sz="1400" kern="0" spc="-100" dirty="0">
              <a:solidFill>
                <a:srgbClr val="000000">
                  <a:alpha val="50000"/>
                </a:srgbClr>
              </a:solidFill>
              <a:latin typeface="+mn-ea"/>
            </a:endParaRP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01  Registered design for Curtainwall Frame</a:t>
            </a: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09  Obtained a specialized construction license for</a:t>
            </a: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      Structural</a:t>
            </a:r>
            <a:r>
              <a:rPr lang="ko-KR" altLang="en-US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demolition</a:t>
            </a:r>
            <a:r>
              <a:rPr lang="ko-KR" altLang="en-US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and</a:t>
            </a:r>
            <a:r>
              <a:rPr lang="ko-KR" altLang="en-US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scaffolding</a:t>
            </a:r>
            <a:r>
              <a:rPr lang="ko-KR" altLang="en-US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 </a:t>
            </a:r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business</a:t>
            </a:r>
          </a:p>
          <a:p>
            <a:pPr algn="just"/>
            <a:endParaRPr lang="en-US" altLang="ko-KR" sz="1400" kern="0" spc="-100" dirty="0">
              <a:solidFill>
                <a:srgbClr val="000000">
                  <a:alpha val="50000"/>
                </a:srgbClr>
              </a:solidFill>
              <a:latin typeface="+mn-ea"/>
            </a:endParaRPr>
          </a:p>
          <a:p>
            <a:pPr algn="just"/>
            <a:r>
              <a:rPr lang="en-US" altLang="ko-KR" sz="1400" kern="0" spc="-100" dirty="0">
                <a:solidFill>
                  <a:srgbClr val="000000">
                    <a:alpha val="50000"/>
                  </a:srgbClr>
                </a:solidFill>
                <a:latin typeface="+mn-ea"/>
              </a:rPr>
              <a:t>04  Patent for Curtain wall look assembly</a:t>
            </a:r>
          </a:p>
          <a:p>
            <a:pPr algn="just"/>
            <a:endParaRPr lang="en-US" altLang="ko-KR" sz="1400" kern="0" spc="-100" dirty="0">
              <a:solidFill>
                <a:srgbClr val="000000">
                  <a:alpha val="50000"/>
                </a:srgbClr>
              </a:solidFill>
              <a:latin typeface="+mn-ea"/>
            </a:endParaRPr>
          </a:p>
          <a:p>
            <a:pPr algn="just"/>
            <a:endParaRPr lang="en-US" altLang="ko-KR" sz="1400" kern="0" spc="-100" dirty="0">
              <a:solidFill>
                <a:srgbClr val="000000">
                  <a:alpha val="50000"/>
                </a:srgbClr>
              </a:solidFill>
              <a:latin typeface="+mn-ea"/>
            </a:endParaRPr>
          </a:p>
          <a:p>
            <a:pPr marL="342900" indent="-342900" algn="just">
              <a:buAutoNum type="arabicPlain"/>
            </a:pPr>
            <a:endParaRPr lang="en-US" sz="1400" kern="0" spc="-100" dirty="0">
              <a:solidFill>
                <a:srgbClr val="000000">
                  <a:alpha val="50000"/>
                </a:srgb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05423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347FA-14F5-ABC3-1A33-66FAA23C3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B4730746-D1F5-41BF-2874-BB0485BEBBF2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973925B0-2A59-EEA2-CDB7-BC997FD9FACE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  <a:cs typeface="Noto Sans CJK KR DemiLight" pitchFamily="34" charset="0"/>
              </a:rPr>
              <a:t>Certifications &amp; Registrations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2B31C2DE-0A19-A3FF-012E-D07392F97862}"/>
              </a:ext>
            </a:extLst>
          </p:cNvPr>
          <p:cNvSpPr txBox="1"/>
          <p:nvPr/>
        </p:nvSpPr>
        <p:spPr>
          <a:xfrm>
            <a:off x="883972" y="15313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</a:rPr>
              <a:t>Certificate of Business Registration</a:t>
            </a:r>
            <a:r>
              <a:rPr lang="ko-KR" altLang="en-US" sz="2000" kern="0" spc="-100" dirty="0">
                <a:solidFill>
                  <a:srgbClr val="000000">
                    <a:alpha val="50000"/>
                  </a:srgbClr>
                </a:solidFill>
                <a:latin typeface="+mn-ea"/>
                <a:cs typeface="Noto Sans CJK KR DemiLight" pitchFamily="34" charset="0"/>
              </a:rPr>
              <a:t>┃ </a:t>
            </a:r>
            <a:r>
              <a:rPr lang="en-US" altLang="ko-KR" sz="2000" kern="0" spc="-100" dirty="0">
                <a:solidFill>
                  <a:srgbClr val="000000">
                    <a:alpha val="50000"/>
                  </a:srgbClr>
                </a:solidFill>
                <a:latin typeface="+mn-ea"/>
                <a:cs typeface="Noto Sans CJK KR DemiLight" pitchFamily="34" charset="0"/>
              </a:rPr>
              <a:t>KOREA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CCFE70E-B530-8A7C-C447-75B6CA9BA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72" y="2150793"/>
            <a:ext cx="4749798" cy="6717913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9692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9BB36-8A39-2A00-AB29-02BCD583F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B343DD45-D0C7-C228-76DC-3ADCEB5AAEE5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F82B614C-C4D5-431D-7FE7-5EF389A81F04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</a:rPr>
              <a:t>Certification of International Contractor</a:t>
            </a:r>
            <a:endParaRPr lang="en-US" altLang="ko-KR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13F8C10-6870-FE35-2351-06C6C4083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732734"/>
            <a:ext cx="4899009" cy="6928951"/>
          </a:xfrm>
          <a:prstGeom prst="rect">
            <a:avLst/>
          </a:prstGeom>
          <a:noFill/>
          <a:ln w="3175"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6840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442FA-1C26-3654-6D2B-CB5DA964A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42B4947B-CD4C-687C-5103-D5F2D21A6FF3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23CC048E-8B12-1350-0DAD-380B8503FCCB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</a:rPr>
              <a:t>Plant Registration Certification</a:t>
            </a:r>
            <a:endParaRPr lang="en-US" altLang="ko-KR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564DD62-B4ED-22DC-9F2A-4E9B8CBD6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9" y="1707122"/>
            <a:ext cx="4901569" cy="6928952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7895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6A20F-264F-9961-C2B2-63970E6D4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ECC26CD1-569C-949D-FD03-EE8B92C784E7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75C26253-C685-4917-3A8C-EC03F493ED6D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</a:rPr>
              <a:t>Certificate of ISO 45001</a:t>
            </a:r>
            <a:endParaRPr lang="en-US" altLang="ko-KR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2534085-8DFB-D6F8-BB4E-BAD48DB7E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01" y="1714621"/>
            <a:ext cx="4872598" cy="6891596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9813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8EC9E-2245-5A08-D63B-CF3710B5E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D1A45F8F-D07F-69A5-8372-F9CCA52217E2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5A4611F5-5FF8-8214-B0F3-EA88BE5F680B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</a:rPr>
              <a:t>Certificate of ISO 9001</a:t>
            </a:r>
            <a:endParaRPr lang="en-US" altLang="ko-KR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3D949E3-2697-D455-70D7-5B454F757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01" y="1714621"/>
            <a:ext cx="4872598" cy="6888626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0084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E046F-733E-2C78-90C2-06EA32A84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851D2FE4-F358-B282-DED7-D520150BBC99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508BA71F-9A38-8470-9E49-70AA50E6A290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</a:rPr>
              <a:t>Certificate of Korea Eco-Label</a:t>
            </a:r>
            <a:r>
              <a:rPr lang="ko-KR" altLang="en-US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</a:rPr>
              <a:t> </a:t>
            </a:r>
            <a:r>
              <a:rPr lang="ko-KR" altLang="en-US" sz="2000" kern="0" spc="-100" dirty="0">
                <a:solidFill>
                  <a:srgbClr val="000000">
                    <a:alpha val="50000"/>
                  </a:srgbClr>
                </a:solidFill>
                <a:latin typeface="+mn-ea"/>
                <a:cs typeface="Noto Sans CJK KR DemiLight" pitchFamily="34" charset="0"/>
              </a:rPr>
              <a:t>┃</a:t>
            </a:r>
            <a:r>
              <a:rPr lang="ko-KR" altLang="en-US" sz="2400" kern="0" spc="-100" dirty="0">
                <a:solidFill>
                  <a:srgbClr val="000000">
                    <a:alpha val="50000"/>
                  </a:srgbClr>
                </a:solidFill>
                <a:latin typeface="+mn-ea"/>
                <a:cs typeface="Noto Sans CJK KR DemiLight" pitchFamily="34" charset="0"/>
              </a:rPr>
              <a:t> </a:t>
            </a:r>
            <a:r>
              <a:rPr lang="en-US" altLang="ko-KR" kern="0" spc="-100" dirty="0">
                <a:solidFill>
                  <a:srgbClr val="000000">
                    <a:alpha val="50000"/>
                  </a:srgbClr>
                </a:solidFill>
                <a:latin typeface="+mn-ea"/>
                <a:cs typeface="Noto Sans CJK KR DemiLight" pitchFamily="34" charset="0"/>
              </a:rPr>
              <a:t>BA-150-39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D4C6C51-34B4-6AE0-88B1-22FA73DB8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00" y="1714620"/>
            <a:ext cx="4872597" cy="6891595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9047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292AF-A428-CBB3-F72C-82A7CE794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127C7FB1-E318-1E6C-3E60-92B70870A81E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07588085-3F23-52D8-E63D-7EC1866B0618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</a:rPr>
              <a:t>Certificate of Korea Eco-Label</a:t>
            </a:r>
            <a:r>
              <a:rPr lang="ko-KR" altLang="en-US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</a:rPr>
              <a:t> </a:t>
            </a:r>
            <a:r>
              <a:rPr lang="ko-KR" altLang="en-US" sz="2000" kern="0" spc="-100" dirty="0">
                <a:solidFill>
                  <a:srgbClr val="000000">
                    <a:alpha val="50000"/>
                  </a:srgbClr>
                </a:solidFill>
                <a:latin typeface="+mn-ea"/>
                <a:cs typeface="Noto Sans CJK KR DemiLight" pitchFamily="34" charset="0"/>
              </a:rPr>
              <a:t>┃</a:t>
            </a:r>
            <a:r>
              <a:rPr lang="ko-KR" altLang="en-US" sz="2400" kern="0" spc="-100" dirty="0">
                <a:solidFill>
                  <a:srgbClr val="000000">
                    <a:alpha val="50000"/>
                  </a:srgbClr>
                </a:solidFill>
                <a:latin typeface="+mn-ea"/>
                <a:cs typeface="Noto Sans CJK KR DemiLight" pitchFamily="34" charset="0"/>
              </a:rPr>
              <a:t> </a:t>
            </a:r>
            <a:r>
              <a:rPr lang="en-US" altLang="ko-KR" kern="0" spc="-100" dirty="0">
                <a:solidFill>
                  <a:srgbClr val="000000">
                    <a:alpha val="50000"/>
                  </a:srgbClr>
                </a:solidFill>
                <a:latin typeface="+mn-ea"/>
                <a:cs typeface="Noto Sans CJK KR DemiLight" pitchFamily="34" charset="0"/>
              </a:rPr>
              <a:t>BA-SL235-24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469C106-C160-B2FB-4FF5-20B887F48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44" y="1719446"/>
            <a:ext cx="4927453" cy="6969182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5898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8A1E1-D636-557D-5427-4B1221AAA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DE87EF6B-9202-9B84-1638-15A6D9678EF1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8C764782-9559-D155-27F4-12804B89ACCC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</a:rPr>
              <a:t>Certificate of Korea Eco-Label</a:t>
            </a:r>
            <a:r>
              <a:rPr lang="ko-KR" altLang="en-US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</a:rPr>
              <a:t> </a:t>
            </a:r>
            <a:r>
              <a:rPr lang="ko-KR" altLang="en-US" sz="2000" kern="0" spc="-100" dirty="0">
                <a:solidFill>
                  <a:srgbClr val="000000">
                    <a:alpha val="50000"/>
                  </a:srgbClr>
                </a:solidFill>
                <a:latin typeface="+mn-ea"/>
                <a:cs typeface="Noto Sans CJK KR DemiLight" pitchFamily="34" charset="0"/>
              </a:rPr>
              <a:t>┃</a:t>
            </a:r>
            <a:r>
              <a:rPr lang="ko-KR" altLang="en-US" sz="2400" kern="0" spc="-100" dirty="0">
                <a:solidFill>
                  <a:srgbClr val="000000">
                    <a:alpha val="50000"/>
                  </a:srgbClr>
                </a:solidFill>
                <a:latin typeface="+mn-ea"/>
                <a:cs typeface="Noto Sans CJK KR DemiLight" pitchFamily="34" charset="0"/>
              </a:rPr>
              <a:t> </a:t>
            </a:r>
            <a:r>
              <a:rPr lang="en-US" altLang="ko-KR" kern="0" spc="-100" dirty="0">
                <a:solidFill>
                  <a:srgbClr val="000000">
                    <a:alpha val="50000"/>
                  </a:srgbClr>
                </a:solidFill>
                <a:latin typeface="+mn-ea"/>
                <a:cs typeface="Noto Sans CJK KR DemiLight" pitchFamily="34" charset="0"/>
              </a:rPr>
              <a:t>BA-CW160-43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0C240B9-FEB9-AD7F-7CF2-166C65AED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71" y="1714619"/>
            <a:ext cx="5099683" cy="7212775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4582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ABB3F-1C18-494C-3CA5-9B965BE68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E4DF9CED-D8E8-D8AE-3C74-85E5861C06CE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537BCE9B-BDFC-8117-3007-197E90757856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</a:rPr>
              <a:t>Certificate of Inno-Biz</a:t>
            </a:r>
            <a:endParaRPr lang="en-US" altLang="ko-KR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10EC3E4-2E18-D8DC-D306-1C900695C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70" y="1720405"/>
            <a:ext cx="5064657" cy="7159495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4286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ED788-0368-9919-8AA4-5BA8AD2C2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81BCE61F-4D94-62A2-4FCC-5A0D09188DB4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BAF876AF-CB83-3A43-A9D2-FBD834AB2BD6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</a:rPr>
              <a:t>Certificate of Patent</a:t>
            </a:r>
            <a:endParaRPr lang="en-US" altLang="ko-KR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B012980-4F40-C8D1-6C4E-895BB445A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72" y="1714620"/>
            <a:ext cx="5099683" cy="722455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DB481D-3BFF-6879-C011-C4CCC862830E}"/>
              </a:ext>
            </a:extLst>
          </p:cNvPr>
          <p:cNvSpPr txBox="1"/>
          <p:nvPr/>
        </p:nvSpPr>
        <p:spPr>
          <a:xfrm>
            <a:off x="1319045" y="4737259"/>
            <a:ext cx="4200858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/>
            <a:r>
              <a:rPr lang="en-US" altLang="ko-KR" sz="9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cs typeface="Calibri" panose="020F0502020204030204" pitchFamily="34" charset="0"/>
              </a:rPr>
              <a:t>Curtain walls with improved insulation and fire performance </a:t>
            </a:r>
            <a:endParaRPr lang="ko-KR" altLang="en-US" sz="9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Gothic" panose="020B0609070205080204" pitchFamily="49" charset="-128"/>
              <a:ea typeface="HY그래픽M" panose="02030600000101010101" pitchFamily="18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352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33CBE-D74E-0B46-AF13-5DAFA0AB4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E0CBE7D9-7DC1-A6AA-CF7D-6A60D3FCD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148" y="1721557"/>
            <a:ext cx="5099330" cy="7210676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40F0EC5A-6D38-F78C-9164-034E80FC1FF5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2D15AB80-D229-E5D0-0121-1E72708BAF92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</a:rPr>
              <a:t>Certificate of Patent</a:t>
            </a:r>
            <a:endParaRPr lang="en-US" altLang="ko-KR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9992AF-F7B0-472C-D451-FF93ADBFC968}"/>
              </a:ext>
            </a:extLst>
          </p:cNvPr>
          <p:cNvSpPr txBox="1"/>
          <p:nvPr/>
        </p:nvSpPr>
        <p:spPr>
          <a:xfrm>
            <a:off x="1372385" y="4737259"/>
            <a:ext cx="4200858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/>
            <a:r>
              <a:rPr lang="en-US" altLang="ko-KR" sz="9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cs typeface="Calibri" panose="020F0502020204030204" pitchFamily="34" charset="0"/>
              </a:rPr>
              <a:t>Curtain wall look assembly</a:t>
            </a:r>
            <a:endParaRPr lang="ko-KR" altLang="en-US" sz="9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Gothic" panose="020B0609070205080204" pitchFamily="49" charset="-128"/>
              <a:ea typeface="HY그래픽M" panose="02030600000101010101" pitchFamily="18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981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2B4D0-B9A2-3E84-A989-E96EB8CE2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CEB7B830-A980-7E1F-C2A9-7B4AF5742A89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386D14D3-D247-2348-45A0-372D685DFBE8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</a:rPr>
              <a:t>Certificate of Design Registration</a:t>
            </a:r>
            <a:endParaRPr lang="en-US" altLang="ko-KR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3DD44C-680B-81A0-408F-11AE73A08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671" y="1714620"/>
            <a:ext cx="5090057" cy="7216608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AB87CD-D5F5-4E4D-94CE-D6B03A9B6476}"/>
              </a:ext>
            </a:extLst>
          </p:cNvPr>
          <p:cNvSpPr txBox="1"/>
          <p:nvPr/>
        </p:nvSpPr>
        <p:spPr>
          <a:xfrm>
            <a:off x="1659280" y="4574926"/>
            <a:ext cx="588623" cy="144016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rtlCol="0" anchor="ctr" anchorCtr="0">
            <a:noAutofit/>
          </a:bodyPr>
          <a:lstStyle>
            <a:defPPr>
              <a:defRPr lang="ko-KR"/>
            </a:defPPr>
            <a:lvl1pPr>
              <a:defRPr sz="9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cs typeface="Calibri" panose="020F0502020204030204" pitchFamily="34" charset="0"/>
              </a:defRPr>
            </a:lvl1pPr>
          </a:lstStyle>
          <a:p>
            <a:r>
              <a:rPr lang="en-US" altLang="ko-KR" sz="700" dirty="0"/>
              <a:t>Windows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1184123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56123-7E74-D6E3-495B-79107677C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06170278-9B36-048D-50BA-E657047D1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6671" y="1721488"/>
            <a:ext cx="5090057" cy="7202871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F66F5AE7-4341-6CDB-5F53-D6F47BA3010B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9651C105-9D7D-684C-0C55-99BA61A0A835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</a:rPr>
              <a:t>Certificate of Design Registration</a:t>
            </a:r>
            <a:endParaRPr lang="en-US" altLang="ko-KR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056771-1482-6428-B52F-02C23B465A99}"/>
              </a:ext>
            </a:extLst>
          </p:cNvPr>
          <p:cNvSpPr txBox="1"/>
          <p:nvPr/>
        </p:nvSpPr>
        <p:spPr>
          <a:xfrm>
            <a:off x="2116480" y="4519607"/>
            <a:ext cx="893420" cy="144016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rtlCol="0" anchor="ctr" anchorCtr="0">
            <a:noAutofit/>
          </a:bodyPr>
          <a:lstStyle>
            <a:defPPr>
              <a:defRPr lang="ko-KR"/>
            </a:defPPr>
            <a:lvl1pPr>
              <a:defRPr sz="9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cs typeface="Calibri" panose="020F0502020204030204" pitchFamily="34" charset="0"/>
              </a:defRPr>
            </a:lvl1pPr>
          </a:lstStyle>
          <a:p>
            <a:r>
              <a:rPr lang="en-US" altLang="ko-KR" sz="700" dirty="0"/>
              <a:t>Curtainwall Frame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426114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2C6DE-B335-59B9-1631-06EF10813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F7C7B9F1-497F-CD7D-5230-AD468FC3EEA8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6F56F5E5-72AC-D862-BF27-A4115FA64ED0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>
                    <a:alpha val="70000"/>
                  </a:srgbClr>
                </a:solidFill>
                <a:latin typeface="+mn-ea"/>
              </a:rPr>
              <a:t>Certificate of Venture Enterprise</a:t>
            </a:r>
            <a:endParaRPr lang="en-US" altLang="ko-KR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F813694-4832-8607-A4BB-EB1C6D065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72" y="1714619"/>
            <a:ext cx="5064658" cy="7159496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11035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B49B8-FDAB-F130-2930-0EDCE557F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9F6FF79E-45DC-6BA3-66C9-D43981049368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BB05C878-0651-284A-39C8-43BA4BA2C306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rgbClr val="7030A0">
                    <a:alpha val="70000"/>
                  </a:srgbClr>
                </a:solidFill>
                <a:latin typeface="+mn-ea"/>
                <a:cs typeface="Noto Sans CJK KR DemiLight" pitchFamily="34" charset="0"/>
              </a:rPr>
              <a:t>Credit</a:t>
            </a:r>
            <a:r>
              <a:rPr lang="ko-KR" altLang="en-US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rgbClr val="7030A0">
                    <a:alpha val="70000"/>
                  </a:srgbClr>
                </a:solidFill>
                <a:latin typeface="+mn-ea"/>
                <a:cs typeface="Noto Sans CJK KR DemiLight" pitchFamily="34" charset="0"/>
              </a:rPr>
              <a:t> </a:t>
            </a:r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rgbClr val="7030A0">
                    <a:alpha val="70000"/>
                  </a:srgbClr>
                </a:solidFill>
                <a:latin typeface="+mn-ea"/>
                <a:cs typeface="Noto Sans CJK KR DemiLight" pitchFamily="34" charset="0"/>
              </a:rPr>
              <a:t>Rating</a:t>
            </a:r>
            <a:r>
              <a:rPr lang="ko-KR" altLang="en-US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rgbClr val="7030A0">
                    <a:alpha val="70000"/>
                  </a:srgbClr>
                </a:solidFill>
                <a:latin typeface="+mn-ea"/>
                <a:cs typeface="Noto Sans CJK KR DemiLight" pitchFamily="34" charset="0"/>
              </a:rPr>
              <a:t> </a:t>
            </a:r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rgbClr val="7030A0">
                    <a:alpha val="70000"/>
                  </a:srgbClr>
                </a:solidFill>
                <a:latin typeface="+mn-ea"/>
                <a:cs typeface="Noto Sans CJK KR DemiLight" pitchFamily="34" charset="0"/>
              </a:rPr>
              <a:t>&amp;</a:t>
            </a:r>
            <a:r>
              <a:rPr lang="ko-KR" altLang="en-US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rgbClr val="7030A0">
                    <a:alpha val="70000"/>
                  </a:srgbClr>
                </a:solidFill>
                <a:latin typeface="+mn-ea"/>
                <a:cs typeface="Noto Sans CJK KR DemiLight" pitchFamily="34" charset="0"/>
              </a:rPr>
              <a:t> </a:t>
            </a:r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rgbClr val="7030A0">
                    <a:alpha val="70000"/>
                  </a:srgbClr>
                </a:solidFill>
                <a:latin typeface="+mn-ea"/>
                <a:cs typeface="Noto Sans CJK KR DemiLight" pitchFamily="34" charset="0"/>
              </a:rPr>
              <a:t>Tax</a:t>
            </a:r>
            <a:r>
              <a:rPr lang="ko-KR" altLang="en-US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rgbClr val="7030A0">
                    <a:alpha val="70000"/>
                  </a:srgbClr>
                </a:solidFill>
                <a:latin typeface="+mn-ea"/>
                <a:cs typeface="Noto Sans CJK KR DemiLight" pitchFamily="34" charset="0"/>
              </a:rPr>
              <a:t> </a:t>
            </a:r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rgbClr val="7030A0">
                    <a:alpha val="70000"/>
                  </a:srgbClr>
                </a:solidFill>
                <a:latin typeface="+mn-ea"/>
                <a:cs typeface="Noto Sans CJK KR DemiLight" pitchFamily="34" charset="0"/>
              </a:rPr>
              <a:t>Payment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CCCCC189-2847-EFE4-1817-C36387D3D7AA}"/>
              </a:ext>
            </a:extLst>
          </p:cNvPr>
          <p:cNvSpPr txBox="1"/>
          <p:nvPr/>
        </p:nvSpPr>
        <p:spPr>
          <a:xfrm>
            <a:off x="883972" y="15313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rgbClr val="7030A0">
                    <a:alpha val="70000"/>
                  </a:srgbClr>
                </a:solidFill>
                <a:latin typeface="+mn-ea"/>
              </a:rPr>
              <a:t>Certificate of Corporate Credit Rating</a:t>
            </a:r>
            <a:endParaRPr lang="en-US" altLang="ko-KR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27F464D-4C3D-9557-AAC2-55E1781B2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" y="2150794"/>
            <a:ext cx="4851400" cy="6870268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6623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8FDF4-73D7-A4B9-4161-DDECB5E42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A7FE2852-5C27-A1A0-9FA1-1259F22BA522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C996ADA1-3B8A-A434-5CC1-D026006EA20F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rgbClr val="7030A0">
                    <a:alpha val="70000"/>
                  </a:srgbClr>
                </a:solidFill>
                <a:latin typeface="+mn-ea"/>
              </a:rPr>
              <a:t>Certificate of Corporate Credit Rating</a:t>
            </a:r>
            <a:endParaRPr lang="en-US" altLang="ko-KR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6AF785F-55C6-D2E9-3F51-D5EBDC908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70" y="1714619"/>
            <a:ext cx="5077359" cy="7190258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95706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4E3C6-4CC5-8E98-03D8-62D08E5F3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6224AB5D-0C1F-8D12-6CEA-0414159326AA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85B5F371-1CFA-7C32-3895-604B9789AB84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rgbClr val="7030A0">
                    <a:alpha val="70000"/>
                  </a:srgbClr>
                </a:solidFill>
                <a:latin typeface="+mn-ea"/>
              </a:rPr>
              <a:t>Certificate of Tax Payment</a:t>
            </a:r>
            <a:endParaRPr lang="en-US" altLang="ko-KR" sz="16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5337E21-B116-1BFD-FBF7-65DFACE11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68" y="1714620"/>
            <a:ext cx="5064664" cy="7163246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6553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B2280-5794-0E35-948E-23AE4C84E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F973B981-19A8-7580-7CE5-0B445A881CE8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AC4C5910-A540-9D1F-657F-E26BB6CB53E5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rgbClr val="7030A0">
                    <a:alpha val="70000"/>
                  </a:srgbClr>
                </a:solidFill>
                <a:latin typeface="+mn-ea"/>
              </a:rPr>
              <a:t>Certificate of Tax Payment</a:t>
            </a:r>
            <a:endParaRPr lang="en-US" altLang="ko-KR" sz="16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AF46857-9C07-A149-3243-3F768B4D78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68" y="1714620"/>
            <a:ext cx="5077359" cy="7181202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2495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52C72-923B-07A8-0CF9-4D71F40F4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56A9EDB6-C782-3629-C48A-8A0942C22F0C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7540466C-75F4-7AC7-7674-77001A0F2F9E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B8FB21F4-5010-8211-E11D-9D9D9BEC6C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10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1460" y="1350910"/>
            <a:ext cx="2676639" cy="3581740"/>
          </a:xfrm>
          <a:prstGeom prst="rect">
            <a:avLst/>
          </a:prstGeom>
        </p:spPr>
      </p:pic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E317F9C9-E477-5159-FEE4-8A75385FF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570555"/>
              </p:ext>
            </p:extLst>
          </p:nvPr>
        </p:nvGraphicFramePr>
        <p:xfrm>
          <a:off x="3870985" y="1350910"/>
          <a:ext cx="2432280" cy="3581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8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4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5435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work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and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window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for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commercial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facility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Seongsu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 2-ga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5435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CHN 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5435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Duration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May. 2026 ~ Jul. 2026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5435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315-2,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Seongsu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 2-ga,   </a:t>
                      </a:r>
                    </a:p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Seongdong-gu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Seoul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80999B02-4FE8-DB51-D7E5-7711D0D638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49431"/>
              </p:ext>
            </p:extLst>
          </p:nvPr>
        </p:nvGraphicFramePr>
        <p:xfrm>
          <a:off x="1145084" y="7811968"/>
          <a:ext cx="5158180" cy="704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5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7296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0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Aluminum window for rental housing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Jangwi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  <a:endParaRPr lang="en-US" altLang="ko-KR" sz="1000" b="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968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Hwaseong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E&amp;C</a:t>
                      </a:r>
                      <a:endParaRPr lang="ko-KR" altLang="en-US" sz="1000" kern="0" spc="-10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968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Duration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May. 2026 ~ Sep. 2028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968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63-112,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Jangwi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Seongbuk-gu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Seoul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BDC673DF-EE7A-C73F-C57C-8B46B2E781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84" y="5244202"/>
            <a:ext cx="5158180" cy="250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8720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C7D63-062A-0DA0-5E7B-3B2D34794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9495B2AE-0C97-BCC8-2FDF-35E81D80A9D8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7542FDB4-4274-D5CA-ABBD-F5A92A6F9F1D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B0A2DEAB-0FA8-EEF5-1658-287E85A87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10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2785" y="1332200"/>
            <a:ext cx="2788200" cy="3581740"/>
          </a:xfrm>
          <a:prstGeom prst="rect">
            <a:avLst/>
          </a:prstGeom>
        </p:spPr>
      </p:pic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E8EBD8D7-C4AB-FD79-A25B-7744FD41E6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054678"/>
              </p:ext>
            </p:extLst>
          </p:nvPr>
        </p:nvGraphicFramePr>
        <p:xfrm>
          <a:off x="3870984" y="1332200"/>
          <a:ext cx="2432280" cy="3581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8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4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5435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Window and glass work for </a:t>
                      </a:r>
                    </a:p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commercial facility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Bujeon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5435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Heungwoo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5435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Duration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May. 2026 ~ Mar. 2027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5435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397-44,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Bujeon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Busanjin-gu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Busan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C4FF5652-CA07-4395-3296-6F24600783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073820"/>
              </p:ext>
            </p:extLst>
          </p:nvPr>
        </p:nvGraphicFramePr>
        <p:xfrm>
          <a:off x="1097459" y="7856418"/>
          <a:ext cx="5158180" cy="704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5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7296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0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Apartment in Wonju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Prugio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the central</a:t>
                      </a:r>
                      <a:endParaRPr lang="en-US" altLang="ko-KR" sz="1000" b="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968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Daewoo Construction</a:t>
                      </a:r>
                      <a:endParaRPr lang="ko-KR" altLang="en-US" sz="1000" kern="0" spc="-10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968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Duration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Mar. 2026 ~ Nov. 2027 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968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de-DE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19-8, Namsan-ro 48beon-gil, Wonju-si, Gangwon-do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그림 10">
            <a:extLst>
              <a:ext uri="{FF2B5EF4-FFF2-40B4-BE49-F238E27FC236}">
                <a16:creationId xmlns:a16="http://schemas.microsoft.com/office/drawing/2014/main" id="{D7E98BFC-A6BC-AB58-3381-FE49E8F59B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2" b="13982"/>
          <a:stretch/>
        </p:blipFill>
        <p:spPr>
          <a:xfrm>
            <a:off x="1097459" y="5307809"/>
            <a:ext cx="5158180" cy="252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7845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749B4-FB18-9DF7-F6A3-542529B10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AAD2FEC1-138C-3E41-3E0B-B89B36974D58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1051BE04-8E53-BD78-C44A-60D1C75EA824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201B550-CE4C-213A-54AA-4EF43E5F3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saturation sat="10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2785" y="1370300"/>
            <a:ext cx="2788200" cy="3581740"/>
          </a:xfrm>
          <a:prstGeom prst="rect">
            <a:avLst/>
          </a:prstGeom>
        </p:spPr>
      </p:pic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3643E819-0752-CF8A-4B68-D0B528868C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840508"/>
              </p:ext>
            </p:extLst>
          </p:nvPr>
        </p:nvGraphicFramePr>
        <p:xfrm>
          <a:off x="3870984" y="1370300"/>
          <a:ext cx="2432280" cy="3581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8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4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5435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work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and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window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for business facility in</a:t>
                      </a:r>
                    </a:p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Seocho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5435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CHN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5435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Duration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Mar. 2026. ~ Sep. 2026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5435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1657-9,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Seocho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Seocho-gu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Seoul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87951311-27E2-9192-31AC-AA57E61373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870016"/>
              </p:ext>
            </p:extLst>
          </p:nvPr>
        </p:nvGraphicFramePr>
        <p:xfrm>
          <a:off x="1094103" y="7918980"/>
          <a:ext cx="5263208" cy="704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4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9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7296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0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Aluminum window and Curtain wall look in Busan Medical County</a:t>
                      </a:r>
                      <a:endParaRPr lang="en-US" altLang="ko-KR" sz="1000" b="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968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Taeyoung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968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Duration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Feb. 2026 ~ Jul. 2027 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968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705-1,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Buam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Busanjin-gu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그림 10" descr="야외, 건물, 수도권, 타워 블록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2FD2345-F651-62D3-7538-E4A61E3C6D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660" t="9290" r="1660" b="29511"/>
          <a:stretch>
            <a:fillRect/>
          </a:stretch>
        </p:blipFill>
        <p:spPr>
          <a:xfrm>
            <a:off x="1008759" y="5324200"/>
            <a:ext cx="5366553" cy="25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9245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FAA81-1FF8-9798-377B-55712E945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F4E38137-BD69-B37C-18FC-063FDDFA3524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4619F556-D089-36E8-E7E8-2632F99BD567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A30D1294-C027-AED7-4E96-C6EB13865E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137268"/>
              </p:ext>
            </p:extLst>
          </p:nvPr>
        </p:nvGraphicFramePr>
        <p:xfrm>
          <a:off x="1141725" y="4012137"/>
          <a:ext cx="5249970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8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work in Eco delta City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Young-dong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Duration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Aug. 2025 ~ Oct. 2026.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Industrial Block 33, Eco Delta City,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Gangseo-gu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28" name="Picture 4">
            <a:extLst>
              <a:ext uri="{FF2B5EF4-FFF2-40B4-BE49-F238E27FC236}">
                <a16:creationId xmlns:a16="http://schemas.microsoft.com/office/drawing/2014/main" id="{E6BE5386-9E44-CB9D-EABF-47C6BBBD9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725" y="1355730"/>
            <a:ext cx="5263209" cy="262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4595A6E6-C427-88EB-3EB4-D1C73AA37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043097"/>
              </p:ext>
            </p:extLst>
          </p:nvPr>
        </p:nvGraphicFramePr>
        <p:xfrm>
          <a:off x="1110624" y="7796631"/>
          <a:ext cx="5248481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in Bucheon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Samjeong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 Logistics Center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CJ Logistics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Duration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Jun. 2025 ~ Apr. 2026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15-6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Samjeong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Ojeong-gu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Bucheon-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Gyeonggi-do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그림 9">
            <a:extLst>
              <a:ext uri="{FF2B5EF4-FFF2-40B4-BE49-F238E27FC236}">
                <a16:creationId xmlns:a16="http://schemas.microsoft.com/office/drawing/2014/main" id="{10F0E490-F0F1-0123-F3D1-DD5CA7D8DD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6" b="5766"/>
          <a:stretch/>
        </p:blipFill>
        <p:spPr>
          <a:xfrm>
            <a:off x="1110624" y="5210346"/>
            <a:ext cx="5248481" cy="257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996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026B5-C886-0170-227E-AD9E7D644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084C95E1-D84D-0824-65FC-F142C496D0A3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87192D42-D89E-BD19-9F52-5D9804FAD35F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3E6827CD-4B99-4F0F-28FA-17A14EE8F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794170"/>
              </p:ext>
            </p:extLst>
          </p:nvPr>
        </p:nvGraphicFramePr>
        <p:xfrm>
          <a:off x="1110624" y="4021548"/>
          <a:ext cx="5264604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43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0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Curtain wall work for Echo-delta City in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Bando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May. 2025 ~ Aug. 2026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5 Block in Echo-delta City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Kangseo-gu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EC59B50B-C055-BBAE-DCAC-95CF80FC01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819899"/>
              </p:ext>
            </p:extLst>
          </p:nvPr>
        </p:nvGraphicFramePr>
        <p:xfrm>
          <a:off x="1110624" y="7893543"/>
          <a:ext cx="5248484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Curtain wall work for Chang-won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Artrium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City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Jiwon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Apr. 2025 ~ Oct. 2025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40-13,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Palyoung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Changwon-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si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그림 4">
            <a:extLst>
              <a:ext uri="{FF2B5EF4-FFF2-40B4-BE49-F238E27FC236}">
                <a16:creationId xmlns:a16="http://schemas.microsoft.com/office/drawing/2014/main" id="{83E11639-D6C7-A857-8A6F-631D52D191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2710"/>
          <a:stretch/>
        </p:blipFill>
        <p:spPr>
          <a:xfrm rot="16200000">
            <a:off x="2436922" y="79819"/>
            <a:ext cx="2595887" cy="524848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3C5B886-8DD0-3E80-3853-E01C77DDEC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89" r="12100"/>
          <a:stretch/>
        </p:blipFill>
        <p:spPr>
          <a:xfrm rot="16200000">
            <a:off x="2436921" y="3939114"/>
            <a:ext cx="2595886" cy="524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0983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9DF58-FF33-F571-3B1B-3CF935918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53377A95-034C-F339-9B85-0BD8A8CD5E0F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2DE24B70-952B-74D0-6C72-7E50B3D43CCC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56A1FA7C-D7C3-C26D-49DA-32EAAF724B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324070"/>
              </p:ext>
            </p:extLst>
          </p:nvPr>
        </p:nvGraphicFramePr>
        <p:xfrm>
          <a:off x="1110624" y="7884018"/>
          <a:ext cx="5306410" cy="8499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1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46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Aluminum window installation for apartment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Sinchon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Daegu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Taeyoung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E&amp;C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Dec. 2024 ~ Aug. 2025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481-1,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Sinchon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Dong-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Daegu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3">
            <a:extLst>
              <a:ext uri="{FF2B5EF4-FFF2-40B4-BE49-F238E27FC236}">
                <a16:creationId xmlns:a16="http://schemas.microsoft.com/office/drawing/2014/main" id="{7695E8C9-0488-E347-655B-7F33A9B87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8" b="12218"/>
          <a:stretch/>
        </p:blipFill>
        <p:spPr bwMode="auto">
          <a:xfrm>
            <a:off x="1110624" y="1474325"/>
            <a:ext cx="2765131" cy="3416829"/>
          </a:xfrm>
          <a:prstGeom prst="roundRect">
            <a:avLst>
              <a:gd name="adj" fmla="val 0"/>
            </a:avLst>
          </a:prstGeom>
        </p:spPr>
      </p:pic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C86C1C04-2A89-8D82-F83E-DE22F09B1B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644107"/>
              </p:ext>
            </p:extLst>
          </p:nvPr>
        </p:nvGraphicFramePr>
        <p:xfrm>
          <a:off x="3870985" y="1474325"/>
          <a:ext cx="2546049" cy="34168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4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2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Curtain wall work for DB Insurance</a:t>
                      </a:r>
                    </a:p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 Busan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Taeyoung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E&amp;C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Jan. 2025 ~ May. 2026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134,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Bujen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Busanjin-gu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Busan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8032050B-7670-6BB7-7509-C9592E244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7" b="3907"/>
          <a:stretch/>
        </p:blipFill>
        <p:spPr>
          <a:xfrm>
            <a:off x="1110624" y="5273881"/>
            <a:ext cx="5306410" cy="2591086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1129099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61FE8-D19C-1A2C-0AEB-C30A88E1A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5C86894F-352C-27BE-8935-8D0DC8CDCF45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3A8577C3-0587-A250-04DD-1854AD773930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9D4D7814-DCFE-8125-A172-A7AA8C02ED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" r="3240"/>
          <a:stretch/>
        </p:blipFill>
        <p:spPr>
          <a:xfrm>
            <a:off x="1114445" y="1410920"/>
            <a:ext cx="5264604" cy="2595885"/>
          </a:xfrm>
          <a:prstGeom prst="roundRect">
            <a:avLst>
              <a:gd name="adj" fmla="val 0"/>
            </a:avLst>
          </a:prstGeom>
        </p:spPr>
      </p:pic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0691CC57-CD91-4358-2800-73947CED83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217877"/>
              </p:ext>
            </p:extLst>
          </p:nvPr>
        </p:nvGraphicFramePr>
        <p:xfrm>
          <a:off x="1110624" y="4021548"/>
          <a:ext cx="5264604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43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0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Curtain wall work for Condominium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Osiria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Tourism Complex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Samjung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Enterprise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Jun. 2024 ~ Nov. 2024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Na Block 8 lot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Osiria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Tourism Complex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Gijang-eup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Gijang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-gun,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" name="그림 12">
            <a:extLst>
              <a:ext uri="{FF2B5EF4-FFF2-40B4-BE49-F238E27FC236}">
                <a16:creationId xmlns:a16="http://schemas.microsoft.com/office/drawing/2014/main" id="{45B37DDB-2309-5B47-C8DA-29BA412C2A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7" b="15097"/>
          <a:stretch/>
        </p:blipFill>
        <p:spPr>
          <a:xfrm>
            <a:off x="1110624" y="5282914"/>
            <a:ext cx="5248484" cy="2591086"/>
          </a:xfrm>
          <a:prstGeom prst="roundRect">
            <a:avLst>
              <a:gd name="adj" fmla="val 0"/>
            </a:avLst>
          </a:prstGeom>
        </p:spPr>
      </p:pic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A99D1C0E-A30F-FDBE-4AFF-B7C48FE4A5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055563"/>
              </p:ext>
            </p:extLst>
          </p:nvPr>
        </p:nvGraphicFramePr>
        <p:xfrm>
          <a:off x="1110624" y="7893543"/>
          <a:ext cx="5248484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Apartment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Ayajin-ri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Toseong-myeon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Goseong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-gun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Taeyoung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E&amp;C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Apr. 2024 ~ Dec. 2025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San 21 and 44 lots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Ayajin-ri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Toseong-myeon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Goseong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-gun, Gangwon-do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28757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A8E1C-DA18-29ED-574E-40066713A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4C1B7923-A573-3C5B-EDF7-84E97163AA70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DA0676BE-B21B-449B-0985-3E50CDA53B07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FDC7B5BF-405F-CCE9-01D3-F44B8EE999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477834"/>
              </p:ext>
            </p:extLst>
          </p:nvPr>
        </p:nvGraphicFramePr>
        <p:xfrm>
          <a:off x="1110624" y="7884018"/>
          <a:ext cx="5306410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1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46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Aluminum window and curtain wall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officetel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Seomyeon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Hyosung Heavy Industries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Dec. 2023 ~ Jan. 2025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168-291,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Bujeon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Busanjin-gu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3">
            <a:extLst>
              <a:ext uri="{FF2B5EF4-FFF2-40B4-BE49-F238E27FC236}">
                <a16:creationId xmlns:a16="http://schemas.microsoft.com/office/drawing/2014/main" id="{035FC7E4-803E-C9A8-7AD3-D19D18C0F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7" r="9537"/>
          <a:stretch/>
        </p:blipFill>
        <p:spPr bwMode="auto">
          <a:xfrm>
            <a:off x="1110624" y="1474325"/>
            <a:ext cx="2765131" cy="3416829"/>
          </a:xfrm>
          <a:prstGeom prst="roundRect">
            <a:avLst>
              <a:gd name="adj" fmla="val 0"/>
            </a:avLst>
          </a:prstGeom>
        </p:spPr>
      </p:pic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916F5559-9E1B-8A9A-27E8-73A4DD6593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041805"/>
              </p:ext>
            </p:extLst>
          </p:nvPr>
        </p:nvGraphicFramePr>
        <p:xfrm>
          <a:off x="3870985" y="1474325"/>
          <a:ext cx="2546049" cy="34168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4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2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Fire door, aluminum window and</a:t>
                      </a:r>
                    </a:p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metal work for residence in U-dong,  </a:t>
                      </a:r>
                    </a:p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Haeundae-gu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Kunjang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Dec. 2023 ~ Dec. 2024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648-7 and 2 lots in U-dong, </a:t>
                      </a:r>
                    </a:p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Haeundae-gu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F91885C0-1F59-835E-36B3-9664E7A0F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624" y="5273881"/>
            <a:ext cx="5306410" cy="2591086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7212363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85905-2CEC-557E-043E-55017EFFE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9FE2E1C2-6A19-4316-FCEB-EB9728C4DA14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5ED7C4CE-050B-2ED3-6C53-A179CAC0E395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1020D53C-3436-EEC1-AF25-3A9CED75F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935365"/>
              </p:ext>
            </p:extLst>
          </p:nvPr>
        </p:nvGraphicFramePr>
        <p:xfrm>
          <a:off x="1110623" y="7884018"/>
          <a:ext cx="5405607" cy="9261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9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6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Aluminum window installation for Daegu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Haany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University College of Korean Medicine and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Korean Medicine Hospital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Taewang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E&amp;C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Dec. 2023 ~ Sep. 2024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886-3 and 3 lots in Daelim-dong, Dong-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Daegu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F9EEFC00-C99A-241E-F93B-D1CADBF38D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670689"/>
              </p:ext>
            </p:extLst>
          </p:nvPr>
        </p:nvGraphicFramePr>
        <p:xfrm>
          <a:off x="3870985" y="1474325"/>
          <a:ext cx="2664296" cy="34168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1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structure and window</a:t>
                      </a:r>
                    </a:p>
                    <a:p>
                      <a:pPr marL="0" algn="just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installation for Fishing Village New</a:t>
                      </a:r>
                    </a:p>
                    <a:p>
                      <a:pPr marL="0" algn="just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Deal 300 Project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Hadan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Port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jin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Nov. 2023 ~ Mar. 2024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1167-3,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Hadan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Saha-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3">
            <a:extLst>
              <a:ext uri="{FF2B5EF4-FFF2-40B4-BE49-F238E27FC236}">
                <a16:creationId xmlns:a16="http://schemas.microsoft.com/office/drawing/2014/main" id="{1D4F4FC0-AF8B-EC4E-F5AF-9D5DC1097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2" r="12942"/>
          <a:stretch/>
        </p:blipFill>
        <p:spPr bwMode="auto">
          <a:xfrm>
            <a:off x="1129674" y="1474326"/>
            <a:ext cx="2722261" cy="3416827"/>
          </a:xfrm>
          <a:prstGeom prst="roundRect">
            <a:avLst>
              <a:gd name="adj" fmla="val 0"/>
            </a:avLst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007620E-6E67-CA7C-EE82-D82778C29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9" b="15469"/>
          <a:stretch/>
        </p:blipFill>
        <p:spPr>
          <a:xfrm>
            <a:off x="1129673" y="5278729"/>
            <a:ext cx="5405607" cy="2586238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40450080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50480-CBB9-27E0-1F5B-97696AAC5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61A11719-D1FB-11E2-5E9E-B7AD3B8D0A63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BBE9E451-6526-0A8C-2DAB-36A7F7874AF9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075C808D-E0B5-B286-905F-2598FAEE60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188416"/>
              </p:ext>
            </p:extLst>
          </p:nvPr>
        </p:nvGraphicFramePr>
        <p:xfrm>
          <a:off x="1110623" y="7884018"/>
          <a:ext cx="5335757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6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8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Window and glass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Myungji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Cultural Complex in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Daeyang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Industrial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Sep. 2023 ~ Aug. 2024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630-8,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Myeongji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Gangseo-gu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36BCA02B-ECFA-DBD2-F85D-7B6AEA59D5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23359"/>
              </p:ext>
            </p:extLst>
          </p:nvPr>
        </p:nvGraphicFramePr>
        <p:xfrm>
          <a:off x="3801135" y="1474325"/>
          <a:ext cx="2645245" cy="34168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5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Window and glass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officetel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 1098-2,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Jaesong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</a:p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Haeundae-gu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Namhung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Sep. 2023 ~ Jun. 2024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1098-2, 1098-3,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Jaesong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</a:p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Haeundae-gu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      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3">
            <a:extLst>
              <a:ext uri="{FF2B5EF4-FFF2-40B4-BE49-F238E27FC236}">
                <a16:creationId xmlns:a16="http://schemas.microsoft.com/office/drawing/2014/main" id="{8B966A6D-A7AC-4F8A-4F17-C88B67B27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" r="1380"/>
          <a:stretch/>
        </p:blipFill>
        <p:spPr bwMode="auto">
          <a:xfrm>
            <a:off x="1129674" y="1474326"/>
            <a:ext cx="2651752" cy="3396351"/>
          </a:xfrm>
          <a:prstGeom prst="roundRect">
            <a:avLst>
              <a:gd name="adj" fmla="val 0"/>
            </a:avLst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9763C77-93D8-B9D2-80C7-7F9C7AAC7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2" b="16422"/>
          <a:stretch/>
        </p:blipFill>
        <p:spPr>
          <a:xfrm>
            <a:off x="1129673" y="5278729"/>
            <a:ext cx="5316707" cy="2586238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29275963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75E08-74EB-0265-625B-3899A711B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388B6D00-E473-ADD5-10D4-80A8A1E21624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DC03F3A3-CE0F-660A-BA83-F022E60BBD7D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7B19CAE9-B0AB-B569-00D0-06A3E637E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613963"/>
              </p:ext>
            </p:extLst>
          </p:nvPr>
        </p:nvGraphicFramePr>
        <p:xfrm>
          <a:off x="1110624" y="4031073"/>
          <a:ext cx="5248484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Curtain wall look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Haeundae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Kyungdong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Leein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View 2 apartment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Kyungdong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Jul. 2023 ~ May 2024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548-38, U-dong,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Haeundae-gu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C4FCCEA6-AD64-B77B-B555-CF0A9B5CB3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997628"/>
              </p:ext>
            </p:extLst>
          </p:nvPr>
        </p:nvGraphicFramePr>
        <p:xfrm>
          <a:off x="1110624" y="7874493"/>
          <a:ext cx="5248484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Curtain wall and aluminum window installation for E-Land Global R&amp;D Center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Magok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E-Land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Aug. 2022 ~ Jan. 2024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D16-1,2,4,5,6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Magok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Industry Complex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Magok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Gangseo-gu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Seoul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E033B29A-38AD-A370-A42F-F9DA62E7A1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69" b="15916"/>
          <a:stretch/>
        </p:blipFill>
        <p:spPr>
          <a:xfrm>
            <a:off x="1110625" y="1421331"/>
            <a:ext cx="5264603" cy="2600217"/>
          </a:xfrm>
          <a:prstGeom prst="roundRect">
            <a:avLst>
              <a:gd name="adj" fmla="val 0"/>
            </a:avLst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35CEF6D-CE4E-5855-4C81-6055C8E208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4" r="4854"/>
          <a:stretch/>
        </p:blipFill>
        <p:spPr>
          <a:xfrm>
            <a:off x="1110624" y="5269185"/>
            <a:ext cx="5266665" cy="2591086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7706496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F2BAD-4D06-6F2C-2F16-D98E5B10C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321A0B4D-C7DD-2F6F-0BBB-2306E9FBB7A6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5AF7E442-03B4-E58F-3403-70F25820AF0D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2138D30D-3F03-4271-80D3-9E89CADFBD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616692"/>
              </p:ext>
            </p:extLst>
          </p:nvPr>
        </p:nvGraphicFramePr>
        <p:xfrm>
          <a:off x="1110624" y="4008848"/>
          <a:ext cx="5248483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Metal work for local housing association apartment in Dong-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eup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Changwon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Hanyang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Nov. 2022 ~ Dec. 2024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374-1,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Yongjam-ri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Dong-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eup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Uichang-gu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Changwon-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Gyeongsangnam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6C9A053D-CBA7-17CB-4542-0775D1B61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537033"/>
              </p:ext>
            </p:extLst>
          </p:nvPr>
        </p:nvGraphicFramePr>
        <p:xfrm>
          <a:off x="1110624" y="7893543"/>
          <a:ext cx="5248484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Aluminum window and glass work for residence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Gwangan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Heungwoo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Aug. 2022 ~ Aug. 2023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199-7,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Gwangan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Suyeong-gu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F548B2B5-FB5D-CEB0-32E0-29CA09815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624" y="1421331"/>
            <a:ext cx="5248483" cy="2566945"/>
          </a:xfrm>
          <a:prstGeom prst="roundRect">
            <a:avLst>
              <a:gd name="adj" fmla="val 0"/>
            </a:avLst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C3973C0-8044-7517-9CED-752D719044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5" t="30514" r="10093" b="10486"/>
          <a:stretch/>
        </p:blipFill>
        <p:spPr>
          <a:xfrm>
            <a:off x="1110624" y="5281431"/>
            <a:ext cx="5248483" cy="2589252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8873299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7E2B3-78A8-0429-9FD0-4651988C2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B90E6759-F9F2-546D-D0A5-237F737C7164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384E203C-A52C-D3F5-C675-93E036FF2AF9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DD2253FA-AD8B-7DCE-52F0-11534FC73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995461"/>
              </p:ext>
            </p:extLst>
          </p:nvPr>
        </p:nvGraphicFramePr>
        <p:xfrm>
          <a:off x="1110624" y="4008848"/>
          <a:ext cx="5248483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Steel roof frame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Daecheongcheon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Kyungdong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Leein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View apartment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Kyungdong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Jan. 2023 ~ Oct. 2023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1254, Sinmun-dong,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Gimhae-si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Gyeongsangnam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DE567751-0C3A-73B9-5D8C-0B3FC77854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969777"/>
              </p:ext>
            </p:extLst>
          </p:nvPr>
        </p:nvGraphicFramePr>
        <p:xfrm>
          <a:off x="1110624" y="7893543"/>
          <a:ext cx="5248484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Aluminium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window installation for residence in U-dong,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Haeundae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Fine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Jun. 2022 ~ Apr. 2024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1513, U-dong,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Haeundae-gu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8ABAB045-5115-69CB-1277-177E1E9FF7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9"/>
          <a:stretch/>
        </p:blipFill>
        <p:spPr>
          <a:xfrm>
            <a:off x="1110624" y="1421331"/>
            <a:ext cx="5248483" cy="2564657"/>
          </a:xfrm>
          <a:prstGeom prst="roundRect">
            <a:avLst>
              <a:gd name="adj" fmla="val 0"/>
            </a:avLst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CFED19E-23EB-066E-200A-AA294654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76"/>
          <a:stretch/>
        </p:blipFill>
        <p:spPr>
          <a:xfrm>
            <a:off x="1110623" y="5304292"/>
            <a:ext cx="5248483" cy="2564658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7512755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9AB89-2CBC-08E8-6315-B38DCE107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CD291C8E-216E-C996-0D02-C1939CCC6597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202F8DA5-9DB6-1CC5-AE39-9C8D3BFFE821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B7AFC453-32CA-A069-34D8-A09B8E1F96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1694313"/>
              </p:ext>
            </p:extLst>
          </p:nvPr>
        </p:nvGraphicFramePr>
        <p:xfrm>
          <a:off x="1110624" y="4008848"/>
          <a:ext cx="5248483" cy="9681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structure and window installation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Samjung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Green Core The City apartment </a:t>
                      </a:r>
                    </a:p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Nakmin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Station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Samjung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Jul. 2022 ~ Jul. 2024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288-44,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Nangmin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Dongnae-gu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2565FC11-EC9A-60F1-0EDF-65D31D318B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022715"/>
              </p:ext>
            </p:extLst>
          </p:nvPr>
        </p:nvGraphicFramePr>
        <p:xfrm>
          <a:off x="1110624" y="7893543"/>
          <a:ext cx="5248484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structure and window installation for Asiad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Samjung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Green Core The City residence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Samjung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Jul. 2022 ~ Jun. 2024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62-4,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Sajik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Dongnae-gu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E6D95654-A51D-FCA6-A9EC-AAE04206A7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81" r="7318" b="12940"/>
          <a:stretch/>
        </p:blipFill>
        <p:spPr>
          <a:xfrm>
            <a:off x="1110622" y="1450261"/>
            <a:ext cx="5248483" cy="2538167"/>
          </a:xfrm>
          <a:prstGeom prst="roundRect">
            <a:avLst>
              <a:gd name="adj" fmla="val 0"/>
            </a:avLst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1F118FC-E721-32D3-6A41-72835F2C3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622" y="5319376"/>
            <a:ext cx="5248483" cy="2553563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22819232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C4DBA-B647-91B3-1EFF-BD5293DC8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29A6EDFC-ED57-B006-F09C-DF31E20FC953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23BA00CA-50E1-9DD0-BEFF-319443B8B157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1EE31A78-F9B2-BD68-EFA5-7E7139C43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31907"/>
              </p:ext>
            </p:extLst>
          </p:nvPr>
        </p:nvGraphicFramePr>
        <p:xfrm>
          <a:off x="1110624" y="4008848"/>
          <a:ext cx="5248481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Metal and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aluminium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window installation for Happy House on KECO land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Kyungdong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Mar. 2022 ~ Sep. 2022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23, 87-4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Yongho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Nam-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390C7B7D-7695-238E-772E-E9259AEA36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621833"/>
              </p:ext>
            </p:extLst>
          </p:nvPr>
        </p:nvGraphicFramePr>
        <p:xfrm>
          <a:off x="1110624" y="7893543"/>
          <a:ext cx="5248484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Curtain wall look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ijin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Zen City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Gaegeum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apartment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I-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jin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Feb. 2022 ~ Dec. 2022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187-1,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Gaegeum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Busanjin-gu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26654598-D8D6-D711-9D04-C4CECFC495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2" b="10609"/>
          <a:stretch/>
        </p:blipFill>
        <p:spPr>
          <a:xfrm>
            <a:off x="1110623" y="1478091"/>
            <a:ext cx="5248482" cy="2517773"/>
          </a:xfrm>
          <a:prstGeom prst="roundRect">
            <a:avLst>
              <a:gd name="adj" fmla="val 0"/>
            </a:avLst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F5A7007-A180-2723-BFEA-7CC95551FD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8" b="2775"/>
          <a:stretch/>
        </p:blipFill>
        <p:spPr>
          <a:xfrm>
            <a:off x="1110623" y="5311756"/>
            <a:ext cx="5248482" cy="2559399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3181597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DA3AC-8C06-F660-BDA2-0F7B32450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45964867-266F-42BB-D764-D9371EAAA48E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7ED83690-4D71-4EB5-EE30-829FF755FB8A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531E8A88-03F1-1C4D-F595-F2449B4FD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365844"/>
              </p:ext>
            </p:extLst>
          </p:nvPr>
        </p:nvGraphicFramePr>
        <p:xfrm>
          <a:off x="3778275" y="1474325"/>
          <a:ext cx="2645245" cy="34168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5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installation for</a:t>
                      </a:r>
                    </a:p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Sambi residence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Beomcheon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Young 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Jan. 2020 ~ Aug. 2020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869-24,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Beomcheon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</a:p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Busanjin-gu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8DBE90D3-00CC-CF55-13EA-1324FD68CD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22" t="21662" r="19564" b="8864"/>
          <a:stretch/>
        </p:blipFill>
        <p:spPr>
          <a:xfrm>
            <a:off x="1110623" y="1474325"/>
            <a:ext cx="2645245" cy="3396351"/>
          </a:xfrm>
          <a:prstGeom prst="roundRect">
            <a:avLst>
              <a:gd name="adj" fmla="val 0"/>
            </a:avLst>
          </a:prstGeom>
        </p:spPr>
      </p:pic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43D10026-0A6C-5ADA-D03C-6F3482BFF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209603"/>
              </p:ext>
            </p:extLst>
          </p:nvPr>
        </p:nvGraphicFramePr>
        <p:xfrm>
          <a:off x="3778275" y="5303302"/>
          <a:ext cx="2645245" cy="34168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5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and aluminum window </a:t>
                      </a:r>
                    </a:p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installation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Seomyeon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Dream</a:t>
                      </a:r>
                    </a:p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Apartment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E-Land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Jun. 2020 ~ Feb. 2022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536-2,18,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Bujeon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Busanjin-gu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Busan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그림 9">
            <a:extLst>
              <a:ext uri="{FF2B5EF4-FFF2-40B4-BE49-F238E27FC236}">
                <a16:creationId xmlns:a16="http://schemas.microsoft.com/office/drawing/2014/main" id="{03D23B93-BF91-9B7B-4104-9508FD54EA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5" t="7695" r="26948" b="2876"/>
          <a:stretch/>
        </p:blipFill>
        <p:spPr>
          <a:xfrm>
            <a:off x="1110622" y="5303302"/>
            <a:ext cx="2645245" cy="3396351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7210948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CE397-54B2-C1D1-FBC8-C09557911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B2BB87FC-C55B-AE99-9E05-167A3089D94F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FF446C20-0EAE-C77E-9129-E5D1EF00A254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DFEED009-66E4-5DB2-37C5-FCF93B10D6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628024"/>
              </p:ext>
            </p:extLst>
          </p:nvPr>
        </p:nvGraphicFramePr>
        <p:xfrm>
          <a:off x="3778275" y="1474325"/>
          <a:ext cx="2645245" cy="34168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5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Metal, window and glass work for</a:t>
                      </a:r>
                    </a:p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Yeongdo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Haean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officetel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Chiseon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Apr. 2019 ~ Feb. 2020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47,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Daegyo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 1-ga,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Yeongdo-gu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Busan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411D3545-0AB9-CD5A-7368-8C1827CDDA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623895"/>
              </p:ext>
            </p:extLst>
          </p:nvPr>
        </p:nvGraphicFramePr>
        <p:xfrm>
          <a:off x="3778275" y="5303302"/>
          <a:ext cx="2645245" cy="34865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5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Metal, window and glass work for</a:t>
                      </a:r>
                    </a:p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Gaya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Nuriae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2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officetel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</a:t>
                      </a:r>
                    </a:p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Beomcheon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</a:p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Gaya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Feb. 2019 ~ Jun. 2020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974-16,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Beomcheon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</a:p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Busanjin-gu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CDF38423-5409-E22E-510A-4E474455C5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11" t="15820" r="6383" b="5085"/>
          <a:stretch/>
        </p:blipFill>
        <p:spPr>
          <a:xfrm>
            <a:off x="1110621" y="1484563"/>
            <a:ext cx="2645245" cy="3396351"/>
          </a:xfrm>
          <a:prstGeom prst="roundRect">
            <a:avLst>
              <a:gd name="adj" fmla="val 0"/>
            </a:avLst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280E7AC-D496-1E05-31D7-CE1D02116F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343" t="28135" r="40572" b="20134"/>
          <a:stretch/>
        </p:blipFill>
        <p:spPr>
          <a:xfrm>
            <a:off x="1106558" y="5313541"/>
            <a:ext cx="2649308" cy="3396350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5266563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D1F15-3023-B05C-3969-FC5FC474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CACDBEF2-7411-B824-C28C-FE627D489F9B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A4B87ECD-F58D-6CBA-96A5-A819379F124B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25AD421F-7399-0F44-D673-BD59010F7F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775278"/>
              </p:ext>
            </p:extLst>
          </p:nvPr>
        </p:nvGraphicFramePr>
        <p:xfrm>
          <a:off x="1110624" y="4008848"/>
          <a:ext cx="5248481" cy="9681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Aluminum window and glass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Cheongna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Samjung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Green Core The City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officetel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l" latinLnBrk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 Incheon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Samjung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Jul. 2021 ~ Apr. 2022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97-1,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Cheongna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Seo-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Incheon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F4913C55-A05C-8BB5-B292-DAEFD0DA3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419672"/>
              </p:ext>
            </p:extLst>
          </p:nvPr>
        </p:nvGraphicFramePr>
        <p:xfrm>
          <a:off x="1110624" y="7893543"/>
          <a:ext cx="5248484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window and glass work for apartment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Okgok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Gwangyang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4" marR="9524" marT="9528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Namhung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</a:p>
                  </a:txBody>
                  <a:tcPr marL="9524" marR="9524" marT="9528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Sep. 2021 ~ Aug. 2022</a:t>
                      </a:r>
                    </a:p>
                  </a:txBody>
                  <a:tcPr marL="9524" marR="9524" marT="9528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nb-NO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453, Singeum-ri, Okgok-myeon, Gwangyang-si, Jeollanam-do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4" marR="9524" marT="9528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12D37B2A-21A5-0575-8F5A-538A240682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60" b="13566"/>
          <a:stretch/>
        </p:blipFill>
        <p:spPr>
          <a:xfrm>
            <a:off x="1110623" y="1484971"/>
            <a:ext cx="5248482" cy="2501489"/>
          </a:xfrm>
          <a:prstGeom prst="roundRect">
            <a:avLst>
              <a:gd name="adj" fmla="val 0"/>
            </a:avLst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B76F4ED-6385-0E78-ED68-CFA2112323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402" b="2766"/>
          <a:stretch/>
        </p:blipFill>
        <p:spPr>
          <a:xfrm>
            <a:off x="1110624" y="5326996"/>
            <a:ext cx="5248481" cy="2542341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42278959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0FAE6-E8B6-67BE-7444-F7659D176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A58E7237-96E6-E7F8-8BB3-F02F29214817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6EC32E1E-743F-94D8-6E0C-328830392602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1F77BD85-2AEC-6330-FCB3-BB048E31C0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436259"/>
              </p:ext>
            </p:extLst>
          </p:nvPr>
        </p:nvGraphicFramePr>
        <p:xfrm>
          <a:off x="1110624" y="4008848"/>
          <a:ext cx="5248481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Window and glass work for commercial facility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Dongsam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Yeongdo-gu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Heungwoo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Aug. 2020 ~ Mar. 2021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201-6,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Dongsam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Yeongdo-gu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1DC62BDF-690B-E5E1-10A2-66E304FA7F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486495"/>
              </p:ext>
            </p:extLst>
          </p:nvPr>
        </p:nvGraphicFramePr>
        <p:xfrm>
          <a:off x="1110624" y="7893543"/>
          <a:ext cx="5248484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and glass work for commercial facility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Sirang-ri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Young 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Feb. 2021 ~ Sep. 2021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615-1 and 3 lots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Sirang-ri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Gijang-eup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Gijang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-gun,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C6232FEE-30BA-7B52-A1F8-F76C1E3A54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776" r="1316" b="25338"/>
          <a:stretch/>
        </p:blipFill>
        <p:spPr>
          <a:xfrm>
            <a:off x="1110624" y="1484971"/>
            <a:ext cx="5248482" cy="2499671"/>
          </a:xfrm>
          <a:prstGeom prst="roundRect">
            <a:avLst>
              <a:gd name="adj" fmla="val 0"/>
            </a:avLst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8806DE3-2EC6-FD22-45B1-50DB6130D6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7" r="5900" b="7520"/>
          <a:stretch/>
        </p:blipFill>
        <p:spPr>
          <a:xfrm>
            <a:off x="1110624" y="5334617"/>
            <a:ext cx="5248480" cy="2536398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5530077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3D794-6225-EC1C-F4EA-F39F287F8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001816E7-6F89-5170-FA58-97E86FD4687F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1B6E73EF-7B1B-CE11-E23E-F5B1F7593CB7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20B07BC5-7F90-9C5C-60EA-264941AC6F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995055"/>
              </p:ext>
            </p:extLst>
          </p:nvPr>
        </p:nvGraphicFramePr>
        <p:xfrm>
          <a:off x="1110624" y="4008848"/>
          <a:ext cx="5248481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Window and glass work for JM COFFEE &amp; ROASTERS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The Jam Korea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Dec. 2020 ~ Dec. 2021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265 and 5 lots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Daebyeon-ri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Gijang-eup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Gijang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-gun,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FFC81F8F-6B0F-1891-9E22-53FECFFE8A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30" r="2935" b="10635"/>
          <a:stretch/>
        </p:blipFill>
        <p:spPr>
          <a:xfrm>
            <a:off x="1110624" y="1391565"/>
            <a:ext cx="5248480" cy="2594599"/>
          </a:xfrm>
          <a:prstGeom prst="roundRect">
            <a:avLst>
              <a:gd name="adj" fmla="val 0"/>
            </a:avLst>
          </a:prstGeom>
        </p:spPr>
      </p:pic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53D9F24F-3C47-CD7A-9297-27BDF2051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366434"/>
              </p:ext>
            </p:extLst>
          </p:nvPr>
        </p:nvGraphicFramePr>
        <p:xfrm>
          <a:off x="3778275" y="5303302"/>
          <a:ext cx="2645245" cy="34168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5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structure and window</a:t>
                      </a:r>
                    </a:p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installation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Lavalse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Hotel </a:t>
                      </a:r>
                    </a:p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Yeongdo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Daesungmoon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Feb. 2018 ~ Dec. 2018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4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29,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Bongnae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 1-ga,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Yeongdo-gu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0" algn="l" defTabSz="9144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Busan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3">
            <a:extLst>
              <a:ext uri="{FF2B5EF4-FFF2-40B4-BE49-F238E27FC236}">
                <a16:creationId xmlns:a16="http://schemas.microsoft.com/office/drawing/2014/main" id="{1DAF001F-D5C3-7866-F3AA-8501F24470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3" t="38191" r="52578" b="29505"/>
          <a:stretch/>
        </p:blipFill>
        <p:spPr bwMode="auto">
          <a:xfrm>
            <a:off x="1098938" y="5303302"/>
            <a:ext cx="2649705" cy="3406589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5242537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06631-6637-2527-B642-2572C4FBD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E7785515-B4FD-3B15-78AB-E18568339EEE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DD7E69D7-F007-2F5D-7C98-5189EF422F5A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45663E0A-23CC-4014-9A74-C334262E24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940941"/>
              </p:ext>
            </p:extLst>
          </p:nvPr>
        </p:nvGraphicFramePr>
        <p:xfrm>
          <a:off x="1110624" y="4008848"/>
          <a:ext cx="5248481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Metal, window and glass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Jinyeong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(Busan) service station project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Namhung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Jun. 2020 ~ Dec. 2021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94-4,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Hagye-ro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96beon-gil,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Jinyeong-eup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Gimhae-si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Gyeongsangnam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3A56C39C-CE26-EDB9-B585-A6EF69C521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218126"/>
              </p:ext>
            </p:extLst>
          </p:nvPr>
        </p:nvGraphicFramePr>
        <p:xfrm>
          <a:off x="1110624" y="7893543"/>
          <a:ext cx="5248480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Metal window installation for Daegu University dormitory (Dorm 11) extension</a:t>
                      </a:r>
                    </a:p>
                  </a:txBody>
                  <a:tcPr marL="9526" marR="9526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Namhung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6" marR="9526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Nov. 2019 ~ Nov. 2020</a:t>
                      </a:r>
                    </a:p>
                  </a:txBody>
                  <a:tcPr marL="9526" marR="9526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201,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Daegudae-ro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Jillyang-eup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Gyeongsan-si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Gyeongsangbuk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</a:t>
                      </a:r>
                    </a:p>
                  </a:txBody>
                  <a:tcPr marL="9526" marR="9526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CF6785F9-C599-36DC-30EA-E52FCB0E8B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6861" t="13406" r="14178" b="12856"/>
          <a:stretch/>
        </p:blipFill>
        <p:spPr>
          <a:xfrm>
            <a:off x="1110624" y="1477129"/>
            <a:ext cx="5248480" cy="2499671"/>
          </a:xfrm>
          <a:prstGeom prst="roundRect">
            <a:avLst>
              <a:gd name="adj" fmla="val 0"/>
            </a:avLst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89344FA-D5EC-C23D-5CE8-E21BDAD49A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2" b="9066"/>
          <a:stretch/>
        </p:blipFill>
        <p:spPr>
          <a:xfrm>
            <a:off x="1110624" y="5357375"/>
            <a:ext cx="5248480" cy="2505688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39710538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99035-9CEF-DED1-4FFD-E9F78207A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7D83326B-DD13-9672-5573-44F6168B999C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B26CFC23-9808-DD81-F80C-E950F2412140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97514D75-1EF3-EDB8-FAEE-67E356467F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851290"/>
              </p:ext>
            </p:extLst>
          </p:nvPr>
        </p:nvGraphicFramePr>
        <p:xfrm>
          <a:off x="1110624" y="4008848"/>
          <a:ext cx="5248481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structure and window installation for S&amp;SYS Busan plant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Young 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Jun. 2020 ~ Sep. 2021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37,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Garisae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3-ro,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Gangseo-gu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96B2EBD6-111C-77FD-CAB1-07A243C303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026847"/>
              </p:ext>
            </p:extLst>
          </p:nvPr>
        </p:nvGraphicFramePr>
        <p:xfrm>
          <a:off x="1110624" y="7893543"/>
          <a:ext cx="5248480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Metal window installation for Lotte Global Logistics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Dongdaegu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sub-terminal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Namhung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May 2021 ~ Nov. 2021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1151,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Yuram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Dong-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Daegu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D1E5998D-6726-AFFD-9226-A0644758EE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8" b="12668"/>
          <a:stretch/>
        </p:blipFill>
        <p:spPr>
          <a:xfrm>
            <a:off x="1110624" y="1484833"/>
            <a:ext cx="5248480" cy="2501155"/>
          </a:xfrm>
          <a:prstGeom prst="roundRect">
            <a:avLst>
              <a:gd name="adj" fmla="val 0"/>
            </a:avLst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11D63A0-A6ED-D725-5FCA-78C8B9264C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2" b="7872"/>
          <a:stretch/>
        </p:blipFill>
        <p:spPr>
          <a:xfrm>
            <a:off x="1110624" y="5386690"/>
            <a:ext cx="5248480" cy="2483993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22648462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00B60-D275-EDD8-D856-0997D1394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712B2AFA-8BA4-E643-C6AA-4B935E483AA5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0D1A6796-14C6-87B2-261B-101E8EA5882C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57799B0F-428B-8DCB-FE1F-7F592AC40C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494977"/>
              </p:ext>
            </p:extLst>
          </p:nvPr>
        </p:nvGraphicFramePr>
        <p:xfrm>
          <a:off x="1110624" y="4008848"/>
          <a:ext cx="5248481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Window and glass work for Coupang logistics center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Yongin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Young 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Sep. 2020 ~ Oct. 2020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487-1,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Baekbong-ri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Baegam-myeon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Cheoin-gu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Yongin-si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Gyeonggi-do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145DABC6-C19F-8436-1A3D-67746A7302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681739"/>
              </p:ext>
            </p:extLst>
          </p:nvPr>
        </p:nvGraphicFramePr>
        <p:xfrm>
          <a:off x="1110624" y="7893543"/>
          <a:ext cx="5248480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Metal structure and window installation for Coupang ANS4 FC extension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Young 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Jul. 2020 ~ Oct. 2020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San 118,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Jangneung-ri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Juksan-myeon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Anseong-si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Gyeonggi-do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2DFF8F5A-3C92-EB72-411C-ABB3CE2E86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36" b="5054"/>
          <a:stretch/>
        </p:blipFill>
        <p:spPr>
          <a:xfrm>
            <a:off x="1110624" y="1501806"/>
            <a:ext cx="5248480" cy="2480372"/>
          </a:xfrm>
          <a:prstGeom prst="roundRect">
            <a:avLst>
              <a:gd name="adj" fmla="val 0"/>
            </a:avLst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0DB61E4-4731-76D8-D932-5CA4B5082B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64" b="8660"/>
          <a:stretch/>
        </p:blipFill>
        <p:spPr>
          <a:xfrm>
            <a:off x="1110625" y="5379070"/>
            <a:ext cx="5248479" cy="2483993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38573681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DCBF8-4DD6-5ECE-C32D-75BD90DA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4ADD4360-F67A-760F-F636-22C5B84422EB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1EA1E3D9-2C56-4C38-8BFA-49E92DD53C66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E5817FCF-DE67-635B-A161-A6F7D67E37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465558"/>
              </p:ext>
            </p:extLst>
          </p:nvPr>
        </p:nvGraphicFramePr>
        <p:xfrm>
          <a:off x="1110625" y="4008848"/>
          <a:ext cx="5248480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Window installation for Coupang GHM2 substantial repair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Gimhae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Young 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Mar. 2021 ~ Apr. 2021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nb-NO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5-8, Daegam-ri, Sangdong-myeon, Gimhae-si, Gyeongsangnam-do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A9BBF6F1-5BE2-E789-E93E-1250D028E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020791"/>
              </p:ext>
            </p:extLst>
          </p:nvPr>
        </p:nvGraphicFramePr>
        <p:xfrm>
          <a:off x="1110624" y="7893543"/>
          <a:ext cx="5248480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Dong-A Electric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Osong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Biopolis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production and research facility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6" marR="9526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Changsung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Industry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6" marR="9526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Dec. 2018 ~ Oct. 2019</a:t>
                      </a:r>
                    </a:p>
                  </a:txBody>
                  <a:tcPr marL="9526" marR="9526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379-5,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Jeongjung-ri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Osong-eup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Heungdeok-gu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Cheongju-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Chungcheongbuk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</a:t>
                      </a:r>
                    </a:p>
                  </a:txBody>
                  <a:tcPr marL="9526" marR="9526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8F69D56D-DBD6-6A80-4CCC-27B6ED3DA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624" y="1513448"/>
            <a:ext cx="5248480" cy="2476562"/>
          </a:xfrm>
          <a:prstGeom prst="roundRect">
            <a:avLst>
              <a:gd name="adj" fmla="val 0"/>
            </a:avLst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CDB955E-C9CC-C767-56E2-15F50F7B95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5" r="10363" b="21753"/>
          <a:stretch/>
        </p:blipFill>
        <p:spPr>
          <a:xfrm>
            <a:off x="1110624" y="5376807"/>
            <a:ext cx="5248479" cy="2486256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5304098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85089-E549-AEFE-9B2F-17A62244C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D2567614-49B8-2010-08FF-4FCDD9C79763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4A513385-2120-E5B4-A623-4A8890E09281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113D97A4-3327-24E4-E69B-EBDB469AC1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887847"/>
              </p:ext>
            </p:extLst>
          </p:nvPr>
        </p:nvGraphicFramePr>
        <p:xfrm>
          <a:off x="1110625" y="4008848"/>
          <a:ext cx="5248480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Hansung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Motors car showroom extension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Namcheon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Asone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Nov. 2017 ~ Dec. 2017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434,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Suyeong-ro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Suyeong-gu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D80C3CA5-ECB4-2C79-1B36-017261CBE5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201100"/>
              </p:ext>
            </p:extLst>
          </p:nvPr>
        </p:nvGraphicFramePr>
        <p:xfrm>
          <a:off x="1110624" y="7893543"/>
          <a:ext cx="5248480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Volvo showroom remodeling in Changwon</a:t>
                      </a:r>
                    </a:p>
                  </a:txBody>
                  <a:tcPr marL="9526" marR="9526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Iron Motors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6" marR="9526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Aug. 2017 ~ Sep. 2017</a:t>
                      </a:r>
                    </a:p>
                  </a:txBody>
                  <a:tcPr marL="9526" marR="9526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11,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Seoseong-ro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Masanhappo-gu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Changwon-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Gyeongsangnam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</a:t>
                      </a:r>
                    </a:p>
                  </a:txBody>
                  <a:tcPr marL="9526" marR="9526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47">
            <a:extLst>
              <a:ext uri="{FF2B5EF4-FFF2-40B4-BE49-F238E27FC236}">
                <a16:creationId xmlns:a16="http://schemas.microsoft.com/office/drawing/2014/main" id="{4FE006A8-8B9C-5C6C-98FF-AFF2CCC005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81" r="72703" b="51712"/>
          <a:stretch/>
        </p:blipFill>
        <p:spPr bwMode="auto">
          <a:xfrm>
            <a:off x="1110623" y="1511543"/>
            <a:ext cx="5248479" cy="2476562"/>
          </a:xfrm>
          <a:prstGeom prst="roundRect">
            <a:avLst>
              <a:gd name="adj" fmla="val 0"/>
            </a:avLst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5FE12B71-BEFA-A0CB-5CD0-0A1512385B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52" t="39167" r="37017" b="30417"/>
          <a:stretch/>
        </p:blipFill>
        <p:spPr bwMode="auto">
          <a:xfrm>
            <a:off x="1110623" y="5376807"/>
            <a:ext cx="5248479" cy="2486256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32859790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71FEA-7FAD-074D-7BDB-B664E0D7F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58DF1803-2862-2C01-76E8-CA52DF4138F0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2AE9F106-5486-45C2-07F2-A9431EC77122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5911C2E5-122F-9D23-3DE9-D920C3DE80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015736"/>
              </p:ext>
            </p:extLst>
          </p:nvPr>
        </p:nvGraphicFramePr>
        <p:xfrm>
          <a:off x="1110625" y="4008848"/>
          <a:ext cx="5248480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structure and window installation for Volkswagen service center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Yongdang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Jingong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Oct. 2019 ~ Apr. 2020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533-1 and 4 lots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Yongdang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Nam-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F00B4198-5776-A634-C88C-7FADA39784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868152"/>
              </p:ext>
            </p:extLst>
          </p:nvPr>
        </p:nvGraphicFramePr>
        <p:xfrm>
          <a:off x="1110624" y="7893543"/>
          <a:ext cx="5248480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Metal, window and glass work for Ice Food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Miryang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plant</a:t>
                      </a:r>
                    </a:p>
                  </a:txBody>
                  <a:tcPr marL="9526" marR="9526" marT="9536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Chiseon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6" marR="9526" marT="9536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Oct. 2019 ~ Jan. 2020</a:t>
                      </a:r>
                    </a:p>
                  </a:txBody>
                  <a:tcPr marL="9526" marR="9526" marT="9536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108 and 1 lot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Mijeon-ri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Samnangjin-eup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Miryang-si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Gyeongsangnam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</a:t>
                      </a:r>
                    </a:p>
                  </a:txBody>
                  <a:tcPr marL="9526" marR="9526" marT="9536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243BCBE0-C861-E72D-DB35-8C84F6875F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4" t="8599" r="18373" b="27077"/>
          <a:stretch/>
        </p:blipFill>
        <p:spPr>
          <a:xfrm>
            <a:off x="1110623" y="1506714"/>
            <a:ext cx="5248479" cy="2479993"/>
          </a:xfrm>
          <a:prstGeom prst="roundRect">
            <a:avLst>
              <a:gd name="adj" fmla="val 0"/>
            </a:avLst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77CB932-A467-D9B9-A24D-BC1F4D3B61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0" b="14020"/>
          <a:stretch/>
        </p:blipFill>
        <p:spPr>
          <a:xfrm>
            <a:off x="1110622" y="5384572"/>
            <a:ext cx="5248479" cy="2479993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1459494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3CA58-123F-5F4C-2D48-B945AE508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5707C6D2-8D47-C480-D345-E65E93AEC0B2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649727F6-B3DD-A2C0-EF73-89A09DBCEFFB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774EABFC-1881-8CDC-32B2-D8B90865FF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488809"/>
              </p:ext>
            </p:extLst>
          </p:nvPr>
        </p:nvGraphicFramePr>
        <p:xfrm>
          <a:off x="1110625" y="4008848"/>
          <a:ext cx="5248480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Window, glass and metal work for commercial facility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Chiseon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Jul. 2018 ~ Feb. 2019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1161-1,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Hwamyeong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Buk-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D4A1D023-E084-E42D-0643-F6F2D65144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438584"/>
              </p:ext>
            </p:extLst>
          </p:nvPr>
        </p:nvGraphicFramePr>
        <p:xfrm>
          <a:off x="1110624" y="7893543"/>
          <a:ext cx="5248480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Aluminium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window installation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Jeonggwan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Twin Tower Bridge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Young 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Jan. 2018 ~ Jun. 2018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nl-NL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751-2, 3, Maehak-ri, Jeonggwan-eup, Gijang-gun, Busan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AC8EA494-1D8C-5CE7-C96C-927A12057A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0" t="18780" r="6951" b="18780"/>
          <a:stretch/>
        </p:blipFill>
        <p:spPr>
          <a:xfrm>
            <a:off x="1110622" y="1502768"/>
            <a:ext cx="5248479" cy="2484722"/>
          </a:xfrm>
          <a:prstGeom prst="roundRect">
            <a:avLst>
              <a:gd name="adj" fmla="val 0"/>
            </a:avLst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288DB1A-E612-4647-2F09-872B4C71C0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7" t="35593" r="33649" b="20842"/>
          <a:stretch/>
        </p:blipFill>
        <p:spPr bwMode="auto">
          <a:xfrm>
            <a:off x="1110621" y="5390690"/>
            <a:ext cx="5248479" cy="2479993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7055288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D51CF-3F58-9579-F4E1-8BF068950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29C8F91D-F9FF-E545-06B3-DCF9A42D2001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9630EFEC-4F03-EF4C-38C1-B868847A8685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B273729D-B3F0-8E1C-6F07-4695370D63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006648"/>
              </p:ext>
            </p:extLst>
          </p:nvPr>
        </p:nvGraphicFramePr>
        <p:xfrm>
          <a:off x="1110625" y="4008848"/>
          <a:ext cx="5248480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and glass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Sungmo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Eye Hospital extension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Haeundae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Young 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Jun. 2021 ~ Mar. 2022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1078-6 and 7 lots in U-dong,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Haeundae-gu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824E33E8-746B-8354-9F3F-CB1C06430E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77414"/>
              </p:ext>
            </p:extLst>
          </p:nvPr>
        </p:nvGraphicFramePr>
        <p:xfrm>
          <a:off x="1110624" y="7893543"/>
          <a:ext cx="5248480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Aluminum window and glass work for Yonsei 365 Medical Center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6" marR="9526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Young 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6" marR="9526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Jun. 2019 ~ Nov. 2019</a:t>
                      </a:r>
                    </a:p>
                  </a:txBody>
                  <a:tcPr marL="9526" marR="9526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7-2 and 14 lots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Daecheong-ro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2-ga, Jung-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6" marR="9526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81D43A62-BB8C-196E-B553-3A702C4EC3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0" b="6480"/>
          <a:stretch/>
        </p:blipFill>
        <p:spPr>
          <a:xfrm>
            <a:off x="1110621" y="1505994"/>
            <a:ext cx="5248478" cy="2479994"/>
          </a:xfrm>
          <a:prstGeom prst="roundRect">
            <a:avLst>
              <a:gd name="adj" fmla="val 0"/>
            </a:avLst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3783405-7AF3-ADC1-C20C-08A3AA422E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65" t="23544" b="4048"/>
          <a:stretch/>
        </p:blipFill>
        <p:spPr>
          <a:xfrm>
            <a:off x="1110621" y="5394500"/>
            <a:ext cx="5248478" cy="2479993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2486888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C305A-D971-A1FC-B8B3-E9273FA25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19E00BCD-1F62-DA15-1D49-948ABC3DEBF8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07CF0018-DADE-1E8B-3A18-142A093E686D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B5EFB168-BE60-7DB1-251D-138F82655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566994"/>
              </p:ext>
            </p:extLst>
          </p:nvPr>
        </p:nvGraphicFramePr>
        <p:xfrm>
          <a:off x="1110625" y="4008848"/>
          <a:ext cx="5248480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Building construction in 3455-6,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Myeongji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Gangseo-gu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Cafe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Munhwa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Dec. 2017 ~ Feb. 2018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3455-6,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Myeongji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Gangseo-gu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F8E0E349-ED4B-E735-633D-9F231994A1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221265"/>
              </p:ext>
            </p:extLst>
          </p:nvPr>
        </p:nvGraphicFramePr>
        <p:xfrm>
          <a:off x="1110624" y="7893543"/>
          <a:ext cx="5248480" cy="81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Busan International Passenger Terminal improvement works</a:t>
                      </a:r>
                    </a:p>
                  </a:txBody>
                  <a:tcPr marL="9526" marR="9526" marT="9536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Hilltop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6" marR="9526" marT="9536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Feb. 2018 ~ Nov. 2018</a:t>
                      </a:r>
                    </a:p>
                  </a:txBody>
                  <a:tcPr marL="9526" marR="9526" marT="9536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206,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Chungjang-daero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Dong-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Busan</a:t>
                      </a:r>
                    </a:p>
                  </a:txBody>
                  <a:tcPr marL="9526" marR="9526" marT="9536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3">
            <a:extLst>
              <a:ext uri="{FF2B5EF4-FFF2-40B4-BE49-F238E27FC236}">
                <a16:creationId xmlns:a16="http://schemas.microsoft.com/office/drawing/2014/main" id="{9AB76F06-0A9B-9895-6F4A-79558D543C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57" t="31881" r="37297" b="27337"/>
          <a:stretch/>
        </p:blipFill>
        <p:spPr bwMode="auto">
          <a:xfrm>
            <a:off x="1110621" y="1494564"/>
            <a:ext cx="5248478" cy="2479994"/>
          </a:xfrm>
          <a:prstGeom prst="roundRect">
            <a:avLst>
              <a:gd name="adj" fmla="val 0"/>
            </a:avLst>
          </a:prstGeom>
        </p:spPr>
      </p:pic>
      <p:pic>
        <p:nvPicPr>
          <p:cNvPr id="7" name="Picture 48">
            <a:extLst>
              <a:ext uri="{FF2B5EF4-FFF2-40B4-BE49-F238E27FC236}">
                <a16:creationId xmlns:a16="http://schemas.microsoft.com/office/drawing/2014/main" id="{B73EBEC2-C849-DD3B-E9CB-F4182C8CB1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72" t="49480" r="27298" b="24223"/>
          <a:stretch/>
        </p:blipFill>
        <p:spPr bwMode="auto">
          <a:xfrm>
            <a:off x="1110621" y="5386880"/>
            <a:ext cx="5248478" cy="2479993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22523300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64181-C618-527A-CCBA-4050665DE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6B1CF08B-1722-A467-A9FF-33BB914496CF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B9E5ABC6-2099-DB37-CBDF-43ED4DC6A1C9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Construction Performance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8C302FEA-B917-DFFA-3C9F-B5EE005C1A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582450"/>
              </p:ext>
            </p:extLst>
          </p:nvPr>
        </p:nvGraphicFramePr>
        <p:xfrm>
          <a:off x="1110625" y="4008848"/>
          <a:ext cx="5248480" cy="81572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1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59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Project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Metal, window and glass work for JM smart factory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Contractor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Yeongheung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Duration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 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</a:endParaRP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Jun. 2021 ~ Dec. 2021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Location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1121-1, O-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ri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Jangan-eup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Gijang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-gun,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8DE571F0-B928-9067-9589-B724EE1223DF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0621" y="1505105"/>
            <a:ext cx="5248478" cy="2474198"/>
          </a:xfrm>
          <a:prstGeom prst="roundRect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25493872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826D2-B190-3645-FAC1-A26DA22BE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51704393-92BF-DC39-1B13-6905B6200EB0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76E67617-14EC-5EC5-F0F6-45C51ECC8F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609816"/>
              </p:ext>
            </p:extLst>
          </p:nvPr>
        </p:nvGraphicFramePr>
        <p:xfrm>
          <a:off x="1110625" y="1600929"/>
          <a:ext cx="5248481" cy="7162071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718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0806">
                  <a:extLst>
                    <a:ext uri="{9D8B030D-6E8A-4147-A177-3AD203B41FA5}">
                      <a16:colId xmlns:a16="http://schemas.microsoft.com/office/drawing/2014/main" val="415092408"/>
                    </a:ext>
                  </a:extLst>
                </a:gridCol>
              </a:tblGrid>
              <a:tr h="2207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May. 2026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Aluminum window for rental housing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Jangwi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  <a:endParaRPr lang="en-US" altLang="ko-KR" sz="1000" b="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Hwaseong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E&amp;C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14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Mar. 2026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Apartment in Wonju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Prugio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the central</a:t>
                      </a:r>
                      <a:endParaRPr lang="en-US" altLang="ko-KR" sz="1000" b="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Daewoo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87794"/>
                  </a:ext>
                </a:extLst>
              </a:tr>
              <a:tr h="20712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Feb. 2026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Aluminum window and Curtain wall look in Busan Medical County</a:t>
                      </a:r>
                      <a:endParaRPr lang="en-US" altLang="ko-KR" sz="1000" b="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Taeyoung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E&amp;C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Nov. 2024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Aluminum window installation for apartment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Sinchon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Daegu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Taeyoung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E&amp;C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Apr. 2024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Aluminum window installation for apartment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Ayajin-ri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Goseong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-gun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Taeyoung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E&amp;C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282486"/>
                  </a:ext>
                </a:extLst>
              </a:tr>
              <a:tr h="22960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Dec. 2023.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Fire door, metal and aluminum window installation for residence in U-dong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Kunjang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508674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Dec. 2023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Aluminum window and curtain wall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officetel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building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Seomyeon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Hyosung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Heavy Industry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375412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Sep. 2023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Window and glass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officetel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building in 1098-2,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Jaesong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Namhung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835261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Jul. 2023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Curtain wall look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Haeundae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Kyungdong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Leein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View 2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Kyungdong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630518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Jan. 2023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Steel roof frame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Daecheongcheon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Kyungdong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Leein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View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Kyungdong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3197699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Sep. 2022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work for apartment in Dong-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eup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Changwon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Hanyang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241392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Aug. 2022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and glass work for residence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Gwangan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Heungwoo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138371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Jul. 2022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structure and window installation for Asiad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Samjung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Green Core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Samjung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996332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Jul. 2022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structure and window installation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Samjung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Green Core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Nakmin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Samjung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Jun. 2022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Aluminium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window installation for Happy House on KECO land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Kyungdong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3371774"/>
                  </a:ext>
                </a:extLst>
              </a:tr>
              <a:tr h="23141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Jun. 2022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Aluminium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window installation for residence in U-dong,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Haeundae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Fine</a:t>
                      </a:r>
                    </a:p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391756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May 2022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work for residential complex in Bosu-dong 3-ga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Hanwoong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991775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Mar. 2022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and steel window installation for Happy House on KECO land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Kyungdong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737754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Feb. 2022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Curtain wall look work for I-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jin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Zen City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Gaegeum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I-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jin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662288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Sep. 2021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Metal, window and glass work for apartment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Okgok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Gwangyang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Namhung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753727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Jul. 2021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and glass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Cheongna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Samjung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Green Core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Samjung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218939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Mar. 2021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installation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Seomyeon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Dream residence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E-Land</a:t>
                      </a:r>
                    </a:p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90101"/>
                  </a:ext>
                </a:extLst>
              </a:tr>
              <a:tr h="2677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Jun. 2020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Metal, window and glass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officetel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building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Bujeon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Sungah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666451"/>
                  </a:ext>
                </a:extLst>
              </a:tr>
              <a:tr h="3419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Jun. 2020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Seomyeon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Dream apartment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E-Land</a:t>
                      </a:r>
                    </a:p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805582"/>
                  </a:ext>
                </a:extLst>
              </a:tr>
            </a:tbl>
          </a:graphicData>
        </a:graphic>
      </p:graphicFrame>
      <p:sp>
        <p:nvSpPr>
          <p:cNvPr id="5" name="Object 6">
            <a:extLst>
              <a:ext uri="{FF2B5EF4-FFF2-40B4-BE49-F238E27FC236}">
                <a16:creationId xmlns:a16="http://schemas.microsoft.com/office/drawing/2014/main" id="{B1D214A1-BBF4-2D74-89BE-E1D6786BD26F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</a:rPr>
              <a:t>Apartment Building</a:t>
            </a:r>
            <a:endParaRPr lang="en-US" altLang="ko-KR" sz="16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5216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6DAAD-147A-4C8D-DDBB-1BE8004E6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5296CD7D-6442-E7F6-2869-1799AD4C9A2A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69E4954B-D69A-B873-6588-E5B4AF688F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5681821"/>
              </p:ext>
            </p:extLst>
          </p:nvPr>
        </p:nvGraphicFramePr>
        <p:xfrm>
          <a:off x="1110625" y="1600929"/>
          <a:ext cx="5248481" cy="108588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718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0806">
                  <a:extLst>
                    <a:ext uri="{9D8B030D-6E8A-4147-A177-3AD203B41FA5}">
                      <a16:colId xmlns:a16="http://schemas.microsoft.com/office/drawing/2014/main" val="415092408"/>
                    </a:ext>
                  </a:extLst>
                </a:gridCol>
              </a:tblGrid>
              <a:tr h="12822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Jan. 2020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installation for Sambi multi-purpose building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Beomcheon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Young Dong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1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Nov. 2024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Aluminum window installation for apartment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Sinchon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-dong, Daegu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Taeyoung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E&amp;C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733281"/>
                  </a:ext>
                </a:extLst>
              </a:tr>
              <a:tr h="20714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Apr. 2024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Aluminum window installation for apartment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Ayajin-ri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Goseong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-gun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Taeyoung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E&amp;C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987794"/>
                  </a:ext>
                </a:extLst>
              </a:tr>
              <a:tr h="5863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Dec. 2023.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Fire door, metal and aluminum window installation for residence in U-dong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Kunjang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6">
            <a:extLst>
              <a:ext uri="{FF2B5EF4-FFF2-40B4-BE49-F238E27FC236}">
                <a16:creationId xmlns:a16="http://schemas.microsoft.com/office/drawing/2014/main" id="{F45D55FA-021D-6C98-65E9-90C004D0046B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</a:rPr>
              <a:t>Apartment Building</a:t>
            </a:r>
            <a:endParaRPr lang="en-US" altLang="ko-KR" sz="16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4676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0CCF6-B6B8-4B32-CA16-D19CBF86F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FF501A42-0CFE-E4BB-F0AC-F20ADB3D7E55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A555B6AD-73BE-3794-BFDA-2BA409626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64660"/>
              </p:ext>
            </p:extLst>
          </p:nvPr>
        </p:nvGraphicFramePr>
        <p:xfrm>
          <a:off x="1110625" y="1466850"/>
          <a:ext cx="5248481" cy="7476915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718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0806">
                  <a:extLst>
                    <a:ext uri="{9D8B030D-6E8A-4147-A177-3AD203B41FA5}">
                      <a16:colId xmlns:a16="http://schemas.microsoft.com/office/drawing/2014/main" val="415092408"/>
                    </a:ext>
                  </a:extLst>
                </a:gridCol>
              </a:tblGrid>
              <a:tr h="5238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May. 2026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Metal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work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and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window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for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commercial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facility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Seongsu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CHN 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93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May. 2026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Window and glass work for commercial facility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Bujeon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Heungwoo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4380848"/>
                  </a:ext>
                </a:extLst>
              </a:tr>
              <a:tr h="2095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May. 2026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Window and glass work for parking facility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Bujeon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Heungwoo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469905"/>
                  </a:ext>
                </a:extLst>
              </a:tr>
              <a:tr h="15716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Mar. 2026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work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and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window</a:t>
                      </a: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for business facility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Seocho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CHN 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6831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Jan. 2026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Aluminum window for Banyan Tree Hotel in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Ssangyong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E&amp;C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6417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May. 2025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Curtain wall work for Echo-delta City in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Bando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992041"/>
                  </a:ext>
                </a:extLst>
              </a:tr>
              <a:tr h="2762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Apr. 2025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Curtain wall work for Chang-won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Artrium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City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Jiwon 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326645"/>
                  </a:ext>
                </a:extLst>
              </a:tr>
              <a:tr h="3111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Jan. 2025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1" hangingPunct="1">
                        <a:lnSpc>
                          <a:spcPct val="150000"/>
                        </a:lnSpc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Curtain wall work for DB Insurance in Busan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Taeyoung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E&amp;C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009961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Jun. 2024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Curtain wall work for villa-style condominium in Osiria Tourism Complex</a:t>
                      </a:r>
                      <a:endParaRPr lang="en-US" altLang="ko-KR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Samjung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Enterprise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289403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Sep. 2023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Steel curtain wall work for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Myungji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Cultural Complex</a:t>
                      </a:r>
                      <a:endParaRPr lang="ko-KR" altLang="en-US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Daeyang</a:t>
                      </a:r>
                      <a:endParaRPr lang="en-US" altLang="ko-KR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May 2022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window installation for commercial facility in 182-42,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Millak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  <a:endParaRPr lang="ko-KR" altLang="en-US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Sangwoo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E&amp;C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Feb. 2022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and glass work for Arte commercial facility in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Yongdang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dong</a:t>
                      </a:r>
                      <a:endParaRPr lang="ko-KR" altLang="en-US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Daeyang</a:t>
                      </a:r>
                      <a:endParaRPr lang="en-US" altLang="ko-KR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282486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Oct. 2021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Metal, window and glass work for commercial facility in 829-1,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Daecheong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dong,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Gimhae</a:t>
                      </a:r>
                      <a:endParaRPr lang="ko-KR" altLang="en-US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Namkwang</a:t>
                      </a:r>
                      <a:endParaRPr lang="en-US" altLang="ko-KR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Fastener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508674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Feb. 2021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and glass work for commercial facility in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Sirang-ri</a:t>
                      </a:r>
                      <a:endParaRPr lang="ko-KR" altLang="en-US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Young 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375412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Dec. 2020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Metal, window and glass work for JM COFFEE &amp; ROASTERS in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Gijang</a:t>
                      </a:r>
                      <a:endParaRPr lang="ko-KR" altLang="en-US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Yeongheung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835261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Dec. 2020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work for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Suseong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building</a:t>
                      </a:r>
                      <a:endParaRPr lang="ko-KR" altLang="en-US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Sungmoo</a:t>
                      </a:r>
                      <a:endParaRPr lang="en-US" altLang="ko-KR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630518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Aug. 2020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and glass work for commercial facility in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Dongsam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Heungwoo</a:t>
                      </a:r>
                      <a:endParaRPr lang="en-US" altLang="ko-KR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3197699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Jun. 2020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Metal, window and glass work for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Jinyeong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(Busan) service station project</a:t>
                      </a:r>
                      <a:endParaRPr lang="ko-KR" altLang="en-US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Namhung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241392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Nov. 2019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Remodeling work in 394-4,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Yangjeong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HDR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138371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Oct. 2019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structure and window installation for auto repair shop extension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 239-24,25,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Gamman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Maroo</a:t>
                      </a:r>
                      <a:endParaRPr lang="en-US" altLang="ko-KR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996332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Oct. 2019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Window and metal work for Volkswagen service center in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Yongdang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Jingong</a:t>
                      </a:r>
                      <a:endParaRPr lang="en-US" altLang="ko-KR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Jun. 2018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structure and window installation for Dreamers Shopping Center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Hwamyeong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Chiseon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3371774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Mar. 2018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structure and window installation for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Lavalse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Hotel in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Yeongdo</a:t>
                      </a:r>
                      <a:endParaRPr lang="en-US" altLang="ko-KR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Daesungmoon</a:t>
                      </a:r>
                      <a:endParaRPr lang="en-US" altLang="ko-KR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391756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Dec. 2017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Window and metal work for commercial facility in 2455-6,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Myeongji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Cafe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Munhwa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991775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Oct. 2017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Shopping center in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Jwacheon-ri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Jangan-eup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Gijang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-gun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Lim**(individual)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737754"/>
                  </a:ext>
                </a:extLst>
              </a:tr>
            </a:tbl>
          </a:graphicData>
        </a:graphic>
      </p:graphicFrame>
      <p:sp>
        <p:nvSpPr>
          <p:cNvPr id="5" name="Object 6">
            <a:extLst>
              <a:ext uri="{FF2B5EF4-FFF2-40B4-BE49-F238E27FC236}">
                <a16:creationId xmlns:a16="http://schemas.microsoft.com/office/drawing/2014/main" id="{7C5AC0C6-D786-8321-C400-B749F44D1D79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</a:rPr>
              <a:t>Commercial Facility</a:t>
            </a:r>
            <a:endParaRPr lang="en-US" altLang="ko-KR" sz="16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9781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E7FA1-9F5A-F44B-9829-58EFE0E5D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3C11D7CE-7A9F-7AEA-5958-3A45BA77D01C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E024FDBF-BB05-6646-DBFF-49B078406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188261"/>
              </p:ext>
            </p:extLst>
          </p:nvPr>
        </p:nvGraphicFramePr>
        <p:xfrm>
          <a:off x="1110625" y="1600928"/>
          <a:ext cx="5248481" cy="249655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718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0806">
                  <a:extLst>
                    <a:ext uri="{9D8B030D-6E8A-4147-A177-3AD203B41FA5}">
                      <a16:colId xmlns:a16="http://schemas.microsoft.com/office/drawing/2014/main" val="415092408"/>
                    </a:ext>
                  </a:extLst>
                </a:gridCol>
              </a:tblGrid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Dec. 2023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Piloti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ceiling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Magok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R&amp;D Center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E-Land 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Dec. 2023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installation for Daegu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Haany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University College of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Korean Medicine and Korean Medicine Hospital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Taewang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E&amp;C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Aug. 2023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Window, glass, and metal work for Medical Center in 1118-5,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Jaesong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Doyoung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Sep. 2022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Curtain wall and aluminum window installation for E-Land Global R&amp;D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Center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Magok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E-Land 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282486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Jun. 2021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and glass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Sungmo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Eye Hospital extension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Haeundae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Young 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508674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Nov. 2019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Metal, window and glass work for Brain and Vascular Center extension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 Busan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Maroo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375412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Nov. 2019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structure and window installation for Daegu University dormitory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(Dorm 11) extension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Namhung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835261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Jun. 2019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and glass work for Yonsei 365 Medical Center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Young 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630518"/>
                  </a:ext>
                </a:extLst>
              </a:tr>
            </a:tbl>
          </a:graphicData>
        </a:graphic>
      </p:graphicFrame>
      <p:sp>
        <p:nvSpPr>
          <p:cNvPr id="5" name="Object 6">
            <a:extLst>
              <a:ext uri="{FF2B5EF4-FFF2-40B4-BE49-F238E27FC236}">
                <a16:creationId xmlns:a16="http://schemas.microsoft.com/office/drawing/2014/main" id="{B29A7EB7-AADF-8DC7-66BD-E645539A5676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</a:rPr>
              <a:t>Research/Education/Healthcare</a:t>
            </a:r>
            <a:endParaRPr lang="en-US" altLang="ko-KR" sz="16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48084116-0486-A255-F2D2-22103CD829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146104"/>
              </p:ext>
            </p:extLst>
          </p:nvPr>
        </p:nvGraphicFramePr>
        <p:xfrm>
          <a:off x="1110625" y="5180030"/>
          <a:ext cx="5248481" cy="382517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718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0806">
                  <a:extLst>
                    <a:ext uri="{9D8B030D-6E8A-4147-A177-3AD203B41FA5}">
                      <a16:colId xmlns:a16="http://schemas.microsoft.com/office/drawing/2014/main" val="415092408"/>
                    </a:ext>
                  </a:extLst>
                </a:gridCol>
              </a:tblGrid>
              <a:tr h="2301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Aug. 2025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work in Eco delta City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Young Dong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Jun. 2025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in Bucheon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Samjeong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 Logistics Center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CJ Logistics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2618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Aug. 2022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installation for Bulim Trading warehouse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Beombang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Young Dong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859668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Mar. 2022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installation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Charmson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Food cold storage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Young Dong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Feb. 2022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Glass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Hwasin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Shipping &amp; Air Cargo logistics center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Young Dong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Jun. 2021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structure and window installation for S&amp;SYS Busan plant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Young Dong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282486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Jun. 2021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Metal, window and glass work for JM smart factory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Gijang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Yeongheung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508674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May 2021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structure and metal window installation for Lotte Global Logistics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center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Dongdaegu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Namhung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375412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Sep. 2020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Window and glass work for Coupang logistics center substantial repair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Yongin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Young Dong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835261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Jul. 2020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Window and glass work for Coupang logistics center extension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Anseong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Young Dong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630518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Dec. 2019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Window and glass work for Coupang logistics center substantial repair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Yangsan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Young Dong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3197699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Oct. 2019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Metal, window and glass work for Ice Food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Miryang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plant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Chiseon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241392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Dec. 2018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structure and window installation for Dong-A Electric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Osong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Biopolis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production and research facility</a:t>
                      </a:r>
                      <a:endParaRPr lang="ko-KR" altLang="en-US" sz="98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8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Changsung</a:t>
                      </a:r>
                      <a:endParaRPr lang="en-US" altLang="ko-KR" sz="98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n-US" altLang="ko-KR" sz="98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Industry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138371"/>
                  </a:ext>
                </a:extLst>
              </a:tr>
            </a:tbl>
          </a:graphicData>
        </a:graphic>
      </p:graphicFrame>
      <p:sp>
        <p:nvSpPr>
          <p:cNvPr id="4" name="Object 6">
            <a:extLst>
              <a:ext uri="{FF2B5EF4-FFF2-40B4-BE49-F238E27FC236}">
                <a16:creationId xmlns:a16="http://schemas.microsoft.com/office/drawing/2014/main" id="{99F1FF56-BB3C-FAB1-CB6C-7C7EFC722C12}"/>
              </a:ext>
            </a:extLst>
          </p:cNvPr>
          <p:cNvSpPr txBox="1"/>
          <p:nvPr/>
        </p:nvSpPr>
        <p:spPr>
          <a:xfrm>
            <a:off x="883972" y="4577012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</a:rPr>
              <a:t>Plant/Logistics Center</a:t>
            </a:r>
            <a:endParaRPr lang="en-US" altLang="ko-KR" sz="16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2532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89B27-4B9F-7068-799C-03E69699C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26397916-27B6-352E-8476-5F154011C6BC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1968B2D6-CEFC-87A7-F944-EB08743DB6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059683"/>
              </p:ext>
            </p:extLst>
          </p:nvPr>
        </p:nvGraphicFramePr>
        <p:xfrm>
          <a:off x="1110625" y="1600928"/>
          <a:ext cx="5248481" cy="1095363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718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0806">
                  <a:extLst>
                    <a:ext uri="{9D8B030D-6E8A-4147-A177-3AD203B41FA5}">
                      <a16:colId xmlns:a16="http://schemas.microsoft.com/office/drawing/2014/main" val="415092408"/>
                    </a:ext>
                  </a:extLst>
                </a:gridCol>
              </a:tblGrid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Feb. 2024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windows for exterior wall repair and other works for 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Busan Tourism High School</a:t>
                      </a:r>
                      <a:endParaRPr lang="ko-KR" altLang="en-US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Busan Tourism 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High School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Feb. 2024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Window installation for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Namdo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Girls’ Middle School multi-purpose hall</a:t>
                      </a:r>
                      <a:endParaRPr lang="ko-KR" altLang="en-US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Namdo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Girls’ Middle School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Jun. 2024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noProof="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Aluminium</a:t>
                      </a: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windows and glass materials for Busan Girls' Commercial High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noProof="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School’s Green Smart School</a:t>
                      </a:r>
                      <a:endParaRPr lang="ko-KR" altLang="en-US" sz="1000" kern="0" spc="-100" noProof="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Busan Girls’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Commercial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High School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6">
            <a:extLst>
              <a:ext uri="{FF2B5EF4-FFF2-40B4-BE49-F238E27FC236}">
                <a16:creationId xmlns:a16="http://schemas.microsoft.com/office/drawing/2014/main" id="{6FB22E28-D9A4-67FA-F873-4312BB79EC59}"/>
              </a:ext>
            </a:extLst>
          </p:cNvPr>
          <p:cNvSpPr txBox="1"/>
          <p:nvPr/>
        </p:nvSpPr>
        <p:spPr>
          <a:xfrm>
            <a:off x="883972" y="9979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</a:rPr>
              <a:t>Public Procurement Service Contract</a:t>
            </a:r>
            <a:endParaRPr lang="en-US" altLang="ko-KR" sz="16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1EE4E389-4608-1CDC-F2FF-CC71291B26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526116"/>
              </p:ext>
            </p:extLst>
          </p:nvPr>
        </p:nvGraphicFramePr>
        <p:xfrm>
          <a:off x="1110625" y="3910030"/>
          <a:ext cx="5248481" cy="3329965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718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0806">
                  <a:extLst>
                    <a:ext uri="{9D8B030D-6E8A-4147-A177-3AD203B41FA5}">
                      <a16:colId xmlns:a16="http://schemas.microsoft.com/office/drawing/2014/main" val="415092408"/>
                    </a:ext>
                  </a:extLst>
                </a:gridCol>
              </a:tblGrid>
              <a:tr h="2047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Feb. 2026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 of traffic facilities installation and maintenance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Gangseo-gu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Office,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Dec. 2025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Igidae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Park Cloud Bridge Maintenance Project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Namdong-gu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Office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0299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Nov. 2023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 structure and window installation for Fishing Village New Deal 300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Project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Hadan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Port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I-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jin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449428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Mar. 2023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Waterstop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installation for Songdo Marriott Hotel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KRS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May 2020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Metal, window and glass work for Youth Startup Center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Yeongdo-gu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Area 6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Daejang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Jan. 2020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Samho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Industry substantial repair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Chiseon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282486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Jan. 2020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Metal, window, glass and EV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Baesanjung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extension and remodeling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in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Mangmi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-dong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Daejeong</a:t>
                      </a:r>
                      <a:endParaRPr lang="en-US" altLang="ko-KR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508674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Jul. 2019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Metal, window and glass work for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Sanbok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Station construction in Seo-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gu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Reno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375412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Apr. 2019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Aluminum window and glass work for presbytery, catechetical office,</a:t>
                      </a:r>
                    </a:p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and parking lot extension of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Udong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Catholic Church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Young Dong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835261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May 2018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Temporary office remodeling for Zone 4 between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Sasang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and </a:t>
                      </a:r>
                      <a:r>
                        <a:rPr lang="en-US" altLang="ko-KR" sz="1000" kern="0" spc="-100" dirty="0" err="1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Hadan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Korea</a:t>
                      </a:r>
                    </a:p>
                    <a:p>
                      <a:pPr marL="0" marR="0" lvl="0" indent="0" algn="ctr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Development Corp.</a:t>
                      </a:r>
                      <a:endParaRPr lang="ko-KR" altLang="en-US" sz="1000" kern="0" spc="-100" dirty="0">
                        <a:solidFill>
                          <a:srgbClr val="000000">
                            <a:alpha val="50000"/>
                          </a:srgb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630518"/>
                  </a:ext>
                </a:extLst>
              </a:tr>
              <a:tr h="2963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</a:rPr>
                        <a:t>Feb. 2018</a:t>
                      </a:r>
                    </a:p>
                  </a:txBody>
                  <a:tcPr marL="8928" marR="8928" marT="8927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International Passenger Terminal improvement works</a:t>
                      </a:r>
                    </a:p>
                  </a:txBody>
                  <a:tcPr marL="9523" marR="9523" marT="9521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Hilltop</a:t>
                      </a:r>
                    </a:p>
                    <a:p>
                      <a:pPr algn="ctr" fontAlgn="ctr"/>
                      <a:r>
                        <a:rPr lang="en-US" altLang="ko-KR" sz="1000" kern="0" spc="-100" dirty="0">
                          <a:solidFill>
                            <a:srgbClr val="000000">
                              <a:alpha val="50000"/>
                            </a:srgbClr>
                          </a:solidFill>
                          <a:latin typeface="+mn-ea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 marL="9523" marR="9523" marT="952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3197699"/>
                  </a:ext>
                </a:extLst>
              </a:tr>
            </a:tbl>
          </a:graphicData>
        </a:graphic>
      </p:graphicFrame>
      <p:sp>
        <p:nvSpPr>
          <p:cNvPr id="4" name="Object 6">
            <a:extLst>
              <a:ext uri="{FF2B5EF4-FFF2-40B4-BE49-F238E27FC236}">
                <a16:creationId xmlns:a16="http://schemas.microsoft.com/office/drawing/2014/main" id="{5753DCFC-1E98-9C60-FC3D-72922C52923D}"/>
              </a:ext>
            </a:extLst>
          </p:cNvPr>
          <p:cNvSpPr txBox="1"/>
          <p:nvPr/>
        </p:nvSpPr>
        <p:spPr>
          <a:xfrm>
            <a:off x="883972" y="3307012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0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accent2">
                    <a:alpha val="70000"/>
                  </a:schemeClr>
                </a:solidFill>
                <a:latin typeface="+mn-ea"/>
              </a:rPr>
              <a:t>Other Facility</a:t>
            </a:r>
            <a:endParaRPr lang="en-US" altLang="ko-KR" sz="16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9635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41B52-380B-CAC3-A3B6-DDEB95616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02">
            <a:extLst>
              <a:ext uri="{FF2B5EF4-FFF2-40B4-BE49-F238E27FC236}">
                <a16:creationId xmlns:a16="http://schemas.microsoft.com/office/drawing/2014/main" id="{4D2C29FD-2894-3DB3-C25F-A1A8EF68F925}"/>
              </a:ext>
            </a:extLst>
          </p:cNvPr>
          <p:cNvSpPr txBox="1"/>
          <p:nvPr/>
        </p:nvSpPr>
        <p:spPr>
          <a:xfrm>
            <a:off x="883972" y="2115994"/>
            <a:ext cx="5690149" cy="1967708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lnSpc>
                <a:spcPct val="150000"/>
              </a:lnSpc>
            </a:pPr>
            <a:r>
              <a:rPr lang="en-US" altLang="ko-KR" sz="1200" b="1" kern="0" spc="-100" dirty="0" err="1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Buyoung</a:t>
            </a:r>
            <a:r>
              <a:rPr lang="en-US" altLang="ko-KR" sz="1200" b="1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Industry </a:t>
            </a:r>
            <a:r>
              <a:rPr lang="en-US" altLang="ko-KR" sz="1200" b="1" kern="0" spc="-100" dirty="0" err="1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Co.,Ltd</a:t>
            </a:r>
            <a:r>
              <a:rPr lang="en-US" altLang="ko-KR" sz="1200" b="1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</a:rPr>
              <a:t>Head Office</a:t>
            </a:r>
            <a:r>
              <a:rPr lang="ko-KR" altLang="en-US" sz="12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 </a:t>
            </a:r>
            <a:r>
              <a:rPr lang="en-US" altLang="ko-KR" sz="12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#1407, 60, Centum </a:t>
            </a:r>
            <a:r>
              <a:rPr lang="en-US" altLang="ko-KR" sz="1200" kern="0" spc="-100" dirty="0" err="1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buk-daero</a:t>
            </a:r>
            <a:r>
              <a:rPr lang="en-US" altLang="ko-KR" sz="12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, </a:t>
            </a:r>
            <a:r>
              <a:rPr lang="en-US" altLang="ko-KR" sz="1200" kern="0" spc="-100" dirty="0" err="1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Haeundae-gu</a:t>
            </a:r>
            <a:r>
              <a:rPr lang="en-US" altLang="ko-KR" sz="12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, Busan,</a:t>
            </a:r>
          </a:p>
          <a:p>
            <a:pPr>
              <a:lnSpc>
                <a:spcPct val="150000"/>
              </a:lnSpc>
            </a:pPr>
            <a:r>
              <a:rPr lang="en-US" altLang="ko-KR" sz="12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                   Republic of Korea (Centum IS Tower)</a:t>
            </a:r>
          </a:p>
          <a:p>
            <a:pPr>
              <a:lnSpc>
                <a:spcPct val="150000"/>
              </a:lnSpc>
            </a:pPr>
            <a:r>
              <a:rPr lang="en-US" altLang="ko-KR" sz="12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</a:rPr>
              <a:t>Plant</a:t>
            </a:r>
            <a:r>
              <a:rPr lang="ko-KR" altLang="en-US" sz="12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           </a:t>
            </a:r>
            <a:r>
              <a:rPr lang="en-US" altLang="ko-KR" sz="12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Building A, 33, Yerim 1-ro, </a:t>
            </a:r>
            <a:r>
              <a:rPr lang="en-US" altLang="ko-KR" sz="1200" kern="0" spc="-100" dirty="0" err="1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Jeonggwan-eup</a:t>
            </a:r>
            <a:r>
              <a:rPr lang="en-US" altLang="ko-KR" sz="12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, </a:t>
            </a:r>
            <a:r>
              <a:rPr lang="en-US" altLang="ko-KR" sz="1200" kern="0" spc="-100" dirty="0" err="1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Gijang</a:t>
            </a:r>
            <a:r>
              <a:rPr lang="en-US" altLang="ko-KR" sz="12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-gun, Busan,</a:t>
            </a:r>
          </a:p>
          <a:p>
            <a:pPr>
              <a:lnSpc>
                <a:spcPct val="150000"/>
              </a:lnSpc>
            </a:pPr>
            <a:r>
              <a:rPr lang="en-US" altLang="ko-KR" sz="12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                   Republic of Korea</a:t>
            </a:r>
          </a:p>
          <a:p>
            <a:pPr>
              <a:lnSpc>
                <a:spcPct val="150000"/>
              </a:lnSpc>
            </a:pPr>
            <a:r>
              <a:rPr lang="en-US" altLang="ko-KR" sz="12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</a:rPr>
              <a:t>Tel.</a:t>
            </a:r>
            <a:r>
              <a:rPr lang="en-US" altLang="ko-KR" sz="12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              +82 51 808 0860</a:t>
            </a:r>
          </a:p>
          <a:p>
            <a:pPr>
              <a:lnSpc>
                <a:spcPct val="150000"/>
              </a:lnSpc>
            </a:pPr>
            <a:r>
              <a:rPr lang="en-US" altLang="ko-KR" sz="12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</a:rPr>
              <a:t>Fax.</a:t>
            </a:r>
            <a:r>
              <a:rPr lang="en-US" altLang="ko-KR" sz="12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             +82 303 3130 0862  </a:t>
            </a:r>
          </a:p>
          <a:p>
            <a:pPr>
              <a:lnSpc>
                <a:spcPct val="150000"/>
              </a:lnSpc>
            </a:pPr>
            <a:r>
              <a:rPr lang="en-US" altLang="ko-KR" sz="12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</a:rPr>
              <a:t>E-mail.</a:t>
            </a:r>
            <a:r>
              <a:rPr lang="en-US" altLang="ko-KR" sz="1200" kern="0" spc="-100" dirty="0">
                <a:solidFill>
                  <a:srgbClr val="000000">
                    <a:alpha val="60000"/>
                  </a:srgbClr>
                </a:solidFill>
                <a:latin typeface="+mn-ea"/>
                <a:cs typeface="Noto Sans CJK KR Medium" pitchFamily="34" charset="0"/>
              </a:rPr>
              <a:t>          buyoung@buyoungind.com</a:t>
            </a:r>
          </a:p>
          <a:p>
            <a:pPr>
              <a:lnSpc>
                <a:spcPct val="150000"/>
              </a:lnSpc>
            </a:pPr>
            <a:r>
              <a:rPr lang="en-US" altLang="ko-KR" sz="1200" b="1" kern="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  <a:alpha val="70000"/>
                  </a:schemeClr>
                </a:solidFill>
                <a:latin typeface="+mn-ea"/>
              </a:rPr>
              <a:t>Website        </a:t>
            </a:r>
            <a:r>
              <a:rPr lang="en-US" altLang="ko-KR" sz="1200" kern="0" spc="-100" dirty="0">
                <a:solidFill>
                  <a:srgbClr val="000000">
                    <a:alpha val="60000"/>
                  </a:srgbClr>
                </a:solidFill>
                <a:latin typeface="+mn-ea"/>
              </a:rPr>
              <a:t>http://buyoungindustry.com</a:t>
            </a:r>
          </a:p>
          <a:p>
            <a:pPr>
              <a:lnSpc>
                <a:spcPct val="150000"/>
              </a:lnSpc>
            </a:pPr>
            <a:endParaRPr lang="en-US" altLang="ko-KR" sz="1200" kern="0" spc="-100" dirty="0">
              <a:solidFill>
                <a:srgbClr val="000000">
                  <a:alpha val="60000"/>
                </a:srgbClr>
              </a:solidFill>
              <a:latin typeface="+mn-ea"/>
              <a:cs typeface="Noto Sans CJK KR Medium" pitchFamily="34" charset="0"/>
            </a:endParaRPr>
          </a:p>
        </p:txBody>
      </p:sp>
      <p:sp>
        <p:nvSpPr>
          <p:cNvPr id="2" name="순서도: 대체 처리 1">
            <a:extLst>
              <a:ext uri="{FF2B5EF4-FFF2-40B4-BE49-F238E27FC236}">
                <a16:creationId xmlns:a16="http://schemas.microsoft.com/office/drawing/2014/main" id="{FE7CD24F-EADB-3A5A-EB39-9AFA2D5E7DC9}"/>
              </a:ext>
            </a:extLst>
          </p:cNvPr>
          <p:cNvSpPr/>
          <p:nvPr/>
        </p:nvSpPr>
        <p:spPr>
          <a:xfrm rot="2700000">
            <a:off x="-1056995" y="68155"/>
            <a:ext cx="1600962" cy="1624820"/>
          </a:xfrm>
          <a:prstGeom prst="flowChartAlternateProcess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043BD2E6-0ACD-EB40-A7F5-FFCDA4690219}"/>
              </a:ext>
            </a:extLst>
          </p:cNvPr>
          <p:cNvSpPr txBox="1"/>
          <p:nvPr/>
        </p:nvSpPr>
        <p:spPr>
          <a:xfrm>
            <a:off x="883972" y="629610"/>
            <a:ext cx="5974027" cy="50191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ko-KR" sz="2400" b="1" kern="0" spc="-100" dirty="0">
                <a:ln>
                  <a:solidFill>
                    <a:srgbClr val="7030A0">
                      <a:alpha val="0"/>
                    </a:srgbClr>
                  </a:solidFill>
                </a:ln>
                <a:solidFill>
                  <a:schemeClr val="tx2">
                    <a:alpha val="70000"/>
                  </a:schemeClr>
                </a:solidFill>
                <a:latin typeface="+mn-ea"/>
                <a:cs typeface="Noto Sans CJK KR DemiLight" pitchFamily="34" charset="0"/>
              </a:rPr>
              <a:t>Location</a:t>
            </a:r>
            <a:endParaRPr lang="en-US" altLang="ko-KR" sz="2000" kern="0" spc="-100" dirty="0">
              <a:solidFill>
                <a:srgbClr val="000000">
                  <a:alpha val="50000"/>
                </a:srgbClr>
              </a:solidFill>
              <a:latin typeface="+mn-ea"/>
              <a:cs typeface="Noto Sans CJK KR DemiLight" pitchFamily="34" charset="0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58613292-175D-75E4-6CD5-0BB763E66F85}"/>
              </a:ext>
            </a:extLst>
          </p:cNvPr>
          <p:cNvGrpSpPr/>
          <p:nvPr/>
        </p:nvGrpSpPr>
        <p:grpSpPr>
          <a:xfrm>
            <a:off x="883972" y="5143562"/>
            <a:ext cx="5690149" cy="3456542"/>
            <a:chOff x="585263" y="1064568"/>
            <a:chExt cx="5690149" cy="3456542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E271EC2A-1171-1BCE-132D-6296FBFF2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6801" b="4340"/>
            <a:stretch/>
          </p:blipFill>
          <p:spPr>
            <a:xfrm>
              <a:off x="585263" y="1064568"/>
              <a:ext cx="5690149" cy="3456542"/>
            </a:xfrm>
            <a:prstGeom prst="rect">
              <a:avLst/>
            </a:prstGeom>
            <a:ln>
              <a:solidFill>
                <a:srgbClr val="000000"/>
              </a:solidFill>
            </a:ln>
            <a:effectLst>
              <a:outerShdw blurRad="50800" dist="1905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그래픽 7" descr="물 단색으로 채워진">
              <a:extLst>
                <a:ext uri="{FF2B5EF4-FFF2-40B4-BE49-F238E27FC236}">
                  <a16:creationId xmlns:a16="http://schemas.microsoft.com/office/drawing/2014/main" id="{D3BC3DFE-87FA-0F87-AA33-D8A242F9B8E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458880" y="1430478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9793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5ED9084-1705-4873-BF78-E868CA226D3A}">
  <we:reference id="wa200005566" version="3.0.0.2" store="ko-KR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6426</TotalTime>
  <Words>4377</Words>
  <Application>Microsoft Office PowerPoint</Application>
  <PresentationFormat>화면 슬라이드 쇼(4:3)</PresentationFormat>
  <Paragraphs>1079</Paragraphs>
  <Slides>60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60</vt:i4>
      </vt:variant>
    </vt:vector>
  </HeadingPairs>
  <TitlesOfParts>
    <vt:vector size="68" baseType="lpstr">
      <vt:lpstr>MS Gothic</vt:lpstr>
      <vt:lpstr>맑은 고딕</vt:lpstr>
      <vt:lpstr>Arial</vt:lpstr>
      <vt:lpstr>Calibri</vt:lpstr>
      <vt:lpstr>Calibri Light</vt:lpstr>
      <vt:lpstr>Open Sans ExtraBold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부영산업 주식회사</dc:creator>
  <cp:lastModifiedBy>부영산업 주식회사</cp:lastModifiedBy>
  <cp:revision>108</cp:revision>
  <cp:lastPrinted>2025-05-22T00:07:48Z</cp:lastPrinted>
  <dcterms:created xsi:type="dcterms:W3CDTF">2024-12-24T02:16:30Z</dcterms:created>
  <dcterms:modified xsi:type="dcterms:W3CDTF">2026-08-18T23:12:13Z</dcterms:modified>
</cp:coreProperties>
</file>